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8" r:id="rId5"/>
    <p:sldId id="269" r:id="rId6"/>
    <p:sldId id="270" r:id="rId7"/>
    <p:sldId id="272" r:id="rId8"/>
    <p:sldId id="275" r:id="rId9"/>
    <p:sldId id="274" r:id="rId10"/>
    <p:sldId id="276" r:id="rId11"/>
    <p:sldId id="271" r:id="rId12"/>
    <p:sldId id="277" r:id="rId13"/>
    <p:sldId id="279" r:id="rId14"/>
    <p:sldId id="280" r:id="rId15"/>
    <p:sldId id="281" r:id="rId16"/>
    <p:sldId id="282" r:id="rId17"/>
    <p:sldId id="287" r:id="rId18"/>
    <p:sldId id="285" r:id="rId19"/>
    <p:sldId id="286" r:id="rId20"/>
    <p:sldId id="284" r:id="rId2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jNdsZqP8sd6IRiY/5mEMuzcm5K3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7520" autoAdjust="0"/>
  </p:normalViewPr>
  <p:slideViewPr>
    <p:cSldViewPr snapToGrid="0">
      <p:cViewPr>
        <p:scale>
          <a:sx n="200" d="100"/>
          <a:sy n="200" d="100"/>
        </p:scale>
        <p:origin x="654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eg>
</file>

<file path=ppt/media/image17.png>
</file>

<file path=ppt/media/image18.jpeg>
</file>

<file path=ppt/media/image19.jp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jpg>
</file>

<file path=ppt/media/image3.png>
</file>

<file path=ppt/media/image30.png>
</file>

<file path=ppt/media/image4.png>
</file>

<file path=ppt/media/image5.jp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41994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more similar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what</a:t>
            </a:r>
            <a:r>
              <a:rPr lang="es-ES" dirty="0"/>
              <a:t> a human </a:t>
            </a:r>
            <a:r>
              <a:rPr lang="es-ES" dirty="0" err="1"/>
              <a:t>does</a:t>
            </a:r>
            <a:r>
              <a:rPr lang="es-ES" dirty="0"/>
              <a:t>!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its</a:t>
            </a:r>
            <a:r>
              <a:rPr lang="es-ES" dirty="0"/>
              <a:t> </a:t>
            </a:r>
            <a:r>
              <a:rPr lang="es-ES" dirty="0" err="1"/>
              <a:t>missing</a:t>
            </a:r>
            <a:r>
              <a:rPr lang="es-ES" dirty="0"/>
              <a:t> </a:t>
            </a:r>
            <a:r>
              <a:rPr lang="es-ES" dirty="0" err="1"/>
              <a:t>lot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objects</a:t>
            </a:r>
            <a:r>
              <a:rPr lang="es-E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41858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les human, </a:t>
            </a:r>
            <a:r>
              <a:rPr lang="es-ES" dirty="0" err="1"/>
              <a:t>but</a:t>
            </a:r>
            <a:r>
              <a:rPr lang="es-ES" dirty="0"/>
              <a:t> more “</a:t>
            </a:r>
            <a:r>
              <a:rPr lang="es-ES" dirty="0" err="1"/>
              <a:t>objects</a:t>
            </a:r>
            <a:r>
              <a:rPr lang="es-ES" dirty="0"/>
              <a:t>” are </a:t>
            </a:r>
            <a:r>
              <a:rPr lang="es-ES" dirty="0" err="1"/>
              <a:t>available</a:t>
            </a:r>
            <a:r>
              <a:rPr lang="es-E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72009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73229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514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6788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8940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1348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11100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8594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1209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1211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740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dirty="0" err="1"/>
              <a:t>Inception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trained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ImageNet</a:t>
            </a:r>
            <a:r>
              <a:rPr lang="es-ES" dirty="0"/>
              <a:t> </a:t>
            </a:r>
            <a:r>
              <a:rPr lang="es-ES" dirty="0" err="1"/>
              <a:t>dataset</a:t>
            </a:r>
            <a:r>
              <a:rPr lang="es-ES" dirty="0"/>
              <a:t> in </a:t>
            </a:r>
            <a:r>
              <a:rPr lang="es-ES" dirty="0" err="1"/>
              <a:t>mind</a:t>
            </a:r>
            <a:r>
              <a:rPr lang="es-ES" dirty="0"/>
              <a:t>.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returns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probability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each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1000 </a:t>
            </a:r>
            <a:r>
              <a:rPr lang="es-ES" dirty="0" err="1"/>
              <a:t>classes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a </a:t>
            </a:r>
            <a:r>
              <a:rPr lang="es-ES" dirty="0" err="1"/>
              <a:t>softmax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7646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more similar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what</a:t>
            </a:r>
            <a:r>
              <a:rPr lang="es-ES" dirty="0"/>
              <a:t> a human </a:t>
            </a:r>
            <a:r>
              <a:rPr lang="es-ES" dirty="0" err="1"/>
              <a:t>does</a:t>
            </a:r>
            <a:r>
              <a:rPr lang="es-ES" dirty="0"/>
              <a:t>!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its</a:t>
            </a:r>
            <a:r>
              <a:rPr lang="es-ES" dirty="0"/>
              <a:t> </a:t>
            </a:r>
            <a:r>
              <a:rPr lang="es-ES" dirty="0" err="1"/>
              <a:t>missing</a:t>
            </a:r>
            <a:r>
              <a:rPr lang="es-ES" dirty="0"/>
              <a:t> </a:t>
            </a:r>
            <a:r>
              <a:rPr lang="es-ES" dirty="0" err="1"/>
              <a:t>lot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objects</a:t>
            </a:r>
            <a:r>
              <a:rPr lang="es-E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2539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d318cda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ed318cda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more similar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what</a:t>
            </a:r>
            <a:r>
              <a:rPr lang="es-ES" dirty="0"/>
              <a:t> a human </a:t>
            </a:r>
            <a:r>
              <a:rPr lang="es-ES" dirty="0" err="1"/>
              <a:t>does</a:t>
            </a:r>
            <a:r>
              <a:rPr lang="es-ES" dirty="0"/>
              <a:t>!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its</a:t>
            </a:r>
            <a:r>
              <a:rPr lang="es-ES" dirty="0"/>
              <a:t> </a:t>
            </a:r>
            <a:r>
              <a:rPr lang="es-ES" dirty="0" err="1"/>
              <a:t>missing</a:t>
            </a:r>
            <a:r>
              <a:rPr lang="es-ES" dirty="0"/>
              <a:t> </a:t>
            </a:r>
            <a:r>
              <a:rPr lang="es-ES" dirty="0" err="1"/>
              <a:t>lot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objects</a:t>
            </a:r>
            <a:r>
              <a:rPr lang="es-E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0131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400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penai.com/blog/clip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image" Target="../media/image16.jpeg"/><Relationship Id="rId4" Type="http://schemas.openxmlformats.org/officeDocument/2006/relationships/image" Target="../media/image3.png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eg"/><Relationship Id="rId5" Type="http://schemas.openxmlformats.org/officeDocument/2006/relationships/image" Target="../media/image4.png"/><Relationship Id="rId10" Type="http://schemas.openxmlformats.org/officeDocument/2006/relationships/image" Target="../media/image28.jpeg"/><Relationship Id="rId4" Type="http://schemas.openxmlformats.org/officeDocument/2006/relationships/image" Target="../media/image3.png"/><Relationship Id="rId9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29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7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l="206" t="12463" r="755" b="3481"/>
          <a:stretch/>
        </p:blipFill>
        <p:spPr>
          <a:xfrm>
            <a:off x="0" y="0"/>
            <a:ext cx="9143998" cy="517373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/>
          <p:nvPr/>
        </p:nvSpPr>
        <p:spPr>
          <a:xfrm>
            <a:off x="-19050" y="0"/>
            <a:ext cx="6481043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"/>
          <p:cNvSpPr txBox="1">
            <a:spLocks noGrp="1"/>
          </p:cNvSpPr>
          <p:nvPr>
            <p:ph type="title" idx="4294967295"/>
          </p:nvPr>
        </p:nvSpPr>
        <p:spPr>
          <a:xfrm>
            <a:off x="525000" y="2225063"/>
            <a:ext cx="4775870" cy="182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-US" sz="4800" b="1" dirty="0">
                <a:solidFill>
                  <a:srgbClr val="33CCCC"/>
                </a:solidFill>
              </a:rPr>
              <a:t>Personal Project</a:t>
            </a:r>
            <a:br>
              <a:rPr lang="en-US" sz="6600" b="1" dirty="0">
                <a:solidFill>
                  <a:srgbClr val="33CCCC"/>
                </a:solidFill>
              </a:rPr>
            </a:br>
            <a:r>
              <a:rPr lang="en-US" sz="2400" b="1" dirty="0">
                <a:solidFill>
                  <a:schemeClr val="lt1"/>
                </a:solidFill>
              </a:rPr>
              <a:t>Image Similarity</a:t>
            </a:r>
            <a:br>
              <a:rPr lang="en-US" sz="4000" dirty="0">
                <a:solidFill>
                  <a:schemeClr val="lt1"/>
                </a:solidFill>
              </a:rPr>
            </a:br>
            <a:r>
              <a:rPr lang="en-US" sz="2000" dirty="0">
                <a:solidFill>
                  <a:schemeClr val="lt1"/>
                </a:solidFill>
              </a:rPr>
              <a:t>Carlo di Francescantonio Torrado</a:t>
            </a:r>
            <a:r>
              <a:rPr lang="en-US" sz="4000" dirty="0">
                <a:solidFill>
                  <a:schemeClr val="lt1"/>
                </a:solidFill>
              </a:rPr>
              <a:t> </a:t>
            </a:r>
          </a:p>
        </p:txBody>
      </p:sp>
      <p:sp>
        <p:nvSpPr>
          <p:cNvPr id="57" name="Google Shape;57;p1"/>
          <p:cNvSpPr/>
          <p:nvPr/>
        </p:nvSpPr>
        <p:spPr>
          <a:xfrm>
            <a:off x="730950" y="2165438"/>
            <a:ext cx="345600" cy="47100"/>
          </a:xfrm>
          <a:prstGeom prst="rect">
            <a:avLst/>
          </a:prstGeom>
          <a:solidFill>
            <a:srgbClr val="D5FC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" name="Google Shape;58;p1"/>
          <p:cNvGrpSpPr/>
          <p:nvPr/>
        </p:nvGrpSpPr>
        <p:grpSpPr>
          <a:xfrm>
            <a:off x="729685" y="4227536"/>
            <a:ext cx="533991" cy="614819"/>
            <a:chOff x="9599110" y="9721260"/>
            <a:chExt cx="906145" cy="1043304"/>
          </a:xfrm>
        </p:grpSpPr>
        <p:sp>
          <p:nvSpPr>
            <p:cNvPr id="59" name="Google Shape;59;p1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Bonus: OpenAI Clip</a:t>
            </a:r>
          </a:p>
          <a:p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brand-new contender (2021) that looked great!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hlinkClick r:id="rId6"/>
              </a:rPr>
              <a:t>Link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26725FF9-016C-4A1F-9102-98CA69217B9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1E7B73C-4C10-49E0-B3FE-BF28EB3CCA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43848" y="1443458"/>
            <a:ext cx="6226735" cy="219462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1E77A3A-1906-49D0-9D04-A158085C4D67}"/>
              </a:ext>
            </a:extLst>
          </p:cNvPr>
          <p:cNvSpPr txBox="1"/>
          <p:nvPr/>
        </p:nvSpPr>
        <p:spPr>
          <a:xfrm>
            <a:off x="1321167" y="4021216"/>
            <a:ext cx="75529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However, speed was a limitation for this model as it is particularly slow as we use more and more object classes. However, it is a cool project to have in mind!</a:t>
            </a:r>
          </a:p>
        </p:txBody>
      </p:sp>
    </p:spTree>
    <p:extLst>
      <p:ext uri="{BB962C8B-B14F-4D97-AF65-F5344CB8AC3E}">
        <p14:creationId xmlns:p14="http://schemas.microsoft.com/office/powerpoint/2010/main" val="785722733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"/>
          <p:cNvPicPr preferRelativeResize="0"/>
          <p:nvPr/>
        </p:nvPicPr>
        <p:blipFill rotWithShape="1">
          <a:blip r:embed="rId3">
            <a:alphaModFix/>
          </a:blip>
          <a:srcRect l="2593" t="24033" r="7782" b="504"/>
          <a:stretch/>
        </p:blipFill>
        <p:spPr>
          <a:xfrm>
            <a:off x="-19050" y="0"/>
            <a:ext cx="9163050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group of people sitting at a table with laptops&#10;&#10;Description automatically generated with medium confidence">
            <a:extLst>
              <a:ext uri="{FF2B5EF4-FFF2-40B4-BE49-F238E27FC236}">
                <a16:creationId xmlns:a16="http://schemas.microsoft.com/office/drawing/2014/main" id="{F529B1F7-0EDF-4522-BEF4-97A0C4E1A3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1"/>
          <a:stretch/>
        </p:blipFill>
        <p:spPr>
          <a:xfrm>
            <a:off x="-19050" y="0"/>
            <a:ext cx="9163050" cy="5143500"/>
          </a:xfrm>
          <a:prstGeom prst="rect">
            <a:avLst/>
          </a:prstGeom>
        </p:spPr>
      </p:pic>
      <p:sp>
        <p:nvSpPr>
          <p:cNvPr id="69" name="Google Shape;69;p2"/>
          <p:cNvSpPr/>
          <p:nvPr/>
        </p:nvSpPr>
        <p:spPr>
          <a:xfrm>
            <a:off x="-19050" y="0"/>
            <a:ext cx="6481043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title" idx="4294967295"/>
          </p:nvPr>
        </p:nvSpPr>
        <p:spPr>
          <a:xfrm>
            <a:off x="525000" y="3818059"/>
            <a:ext cx="5040913" cy="122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-US" sz="4000" b="1" dirty="0">
                <a:solidFill>
                  <a:schemeClr val="lt1"/>
                </a:solidFill>
              </a:rPr>
              <a:t>The Project</a:t>
            </a:r>
            <a:endParaRPr lang="en-US" sz="5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730950" y="3839936"/>
            <a:ext cx="345600" cy="47100"/>
          </a:xfrm>
          <a:prstGeom prst="rect">
            <a:avLst/>
          </a:prstGeom>
          <a:solidFill>
            <a:srgbClr val="D5FC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729686" y="520788"/>
            <a:ext cx="484612" cy="557966"/>
            <a:chOff x="9599110" y="9721260"/>
            <a:chExt cx="906145" cy="1043304"/>
          </a:xfrm>
        </p:grpSpPr>
        <p:sp>
          <p:nvSpPr>
            <p:cNvPr id="73" name="Google Shape;73;p2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5605134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E81842C-AE70-49A4-BE68-AB65B94E0A07}"/>
              </a:ext>
            </a:extLst>
          </p:cNvPr>
          <p:cNvSpPr/>
          <p:nvPr/>
        </p:nvSpPr>
        <p:spPr>
          <a:xfrm>
            <a:off x="1380743" y="1838326"/>
            <a:ext cx="7448513" cy="2076449"/>
          </a:xfrm>
          <a:prstGeom prst="roundRect">
            <a:avLst/>
          </a:prstGeom>
          <a:solidFill>
            <a:schemeClr val="bg1"/>
          </a:solidFill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The Final Project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7CD70-2D4D-451A-8B6F-E2A6179B4715}"/>
              </a:ext>
            </a:extLst>
          </p:cNvPr>
          <p:cNvSpPr txBox="1"/>
          <p:nvPr/>
        </p:nvSpPr>
        <p:spPr>
          <a:xfrm>
            <a:off x="1571625" y="1405616"/>
            <a:ext cx="2095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Concept # 1: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38A14913-2CC6-4A79-87D5-BEACAAE3A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270" y="2427599"/>
            <a:ext cx="1296234" cy="86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788CC26-7A56-4AC0-A0D0-C7444E882C70}"/>
              </a:ext>
            </a:extLst>
          </p:cNvPr>
          <p:cNvCxnSpPr/>
          <p:nvPr/>
        </p:nvCxnSpPr>
        <p:spPr>
          <a:xfrm>
            <a:off x="2914646" y="2910757"/>
            <a:ext cx="5715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B80D96D0-EC02-41F8-99D8-BA77658C2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2931" y="2427599"/>
            <a:ext cx="1296234" cy="86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EBBF8D-6D55-4D70-B020-C40B99154314}"/>
              </a:ext>
            </a:extLst>
          </p:cNvPr>
          <p:cNvSpPr/>
          <p:nvPr/>
        </p:nvSpPr>
        <p:spPr>
          <a:xfrm>
            <a:off x="4922686" y="2427599"/>
            <a:ext cx="662652" cy="8641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{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'car’, 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'motorbike’, 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'person’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}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A188E6-CCF6-4365-AA81-2ED0CCCDDCED}"/>
              </a:ext>
            </a:extLst>
          </p:cNvPr>
          <p:cNvSpPr txBox="1"/>
          <p:nvPr/>
        </p:nvSpPr>
        <p:spPr>
          <a:xfrm>
            <a:off x="1523731" y="2092445"/>
            <a:ext cx="676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Input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52860E-080A-4671-B4E6-C02CF14D3658}"/>
              </a:ext>
            </a:extLst>
          </p:cNvPr>
          <p:cNvSpPr txBox="1"/>
          <p:nvPr/>
        </p:nvSpPr>
        <p:spPr>
          <a:xfrm>
            <a:off x="2852544" y="2649147"/>
            <a:ext cx="9447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/>
              <a:t>YOLOv3</a:t>
            </a:r>
            <a:endParaRPr lang="en-US" sz="105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DC9B645-21A9-4A09-A1D2-E0EC81375FED}"/>
              </a:ext>
            </a:extLst>
          </p:cNvPr>
          <p:cNvCxnSpPr/>
          <p:nvPr/>
        </p:nvCxnSpPr>
        <p:spPr>
          <a:xfrm>
            <a:off x="5667832" y="2904078"/>
            <a:ext cx="5715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77EDFF6-EC47-4CA9-B9C2-A6593E857A4F}"/>
              </a:ext>
            </a:extLst>
          </p:cNvPr>
          <p:cNvSpPr txBox="1"/>
          <p:nvPr/>
        </p:nvSpPr>
        <p:spPr>
          <a:xfrm>
            <a:off x="1380743" y="4116403"/>
            <a:ext cx="75529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Neo4j is a graph database management system developed by Neo4j, Inc. Described by its developers as an ACID-compliant transactional database with native graph storage and processing.</a:t>
            </a:r>
          </a:p>
        </p:txBody>
      </p:sp>
      <p:pic>
        <p:nvPicPr>
          <p:cNvPr id="23" name="Picture 2" descr="Rome, Italy - June 28, 2019: Crowd Free Stock Photo and Image">
            <a:extLst>
              <a:ext uri="{FF2B5EF4-FFF2-40B4-BE49-F238E27FC236}">
                <a16:creationId xmlns:a16="http://schemas.microsoft.com/office/drawing/2014/main" id="{EFD3D73A-760B-400E-8CCA-6A9499E88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5809" y="2308571"/>
            <a:ext cx="789536" cy="52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2AA6B1AA-CE65-45A5-B6D0-7B19FD9EE1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3001" y="2649147"/>
            <a:ext cx="519127" cy="194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city-sunny-people-street | Search for Common Ground">
            <a:extLst>
              <a:ext uri="{FF2B5EF4-FFF2-40B4-BE49-F238E27FC236}">
                <a16:creationId xmlns:a16="http://schemas.microsoft.com/office/drawing/2014/main" id="{C7DD31A5-CC0B-484F-AB1C-12EBCD2E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5809" y="2959861"/>
            <a:ext cx="789536" cy="52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EEC7AC0-5546-419D-891B-824E00713E20}"/>
              </a:ext>
            </a:extLst>
          </p:cNvPr>
          <p:cNvCxnSpPr>
            <a:cxnSpLocks/>
          </p:cNvCxnSpPr>
          <p:nvPr/>
        </p:nvCxnSpPr>
        <p:spPr>
          <a:xfrm>
            <a:off x="7463295" y="2910757"/>
            <a:ext cx="3757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252" name="Picture 12" descr="Circle Background clipart - Graph, Line, Product, transparent clip art">
            <a:extLst>
              <a:ext uri="{FF2B5EF4-FFF2-40B4-BE49-F238E27FC236}">
                <a16:creationId xmlns:a16="http://schemas.microsoft.com/office/drawing/2014/main" id="{44B36FF3-7B39-498F-8868-307F279B1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257" y="2488439"/>
            <a:ext cx="1078086" cy="77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6324BC4-5EE8-4BE8-B7B6-F8720FE4C1AF}"/>
              </a:ext>
            </a:extLst>
          </p:cNvPr>
          <p:cNvSpPr txBox="1"/>
          <p:nvPr/>
        </p:nvSpPr>
        <p:spPr>
          <a:xfrm>
            <a:off x="1380744" y="870671"/>
            <a:ext cx="75529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Compare two different concepts to find similar images:</a:t>
            </a:r>
          </a:p>
        </p:txBody>
      </p:sp>
    </p:spTree>
    <p:extLst>
      <p:ext uri="{BB962C8B-B14F-4D97-AF65-F5344CB8AC3E}">
        <p14:creationId xmlns:p14="http://schemas.microsoft.com/office/powerpoint/2010/main" val="483294819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E81842C-AE70-49A4-BE68-AB65B94E0A07}"/>
              </a:ext>
            </a:extLst>
          </p:cNvPr>
          <p:cNvSpPr/>
          <p:nvPr/>
        </p:nvSpPr>
        <p:spPr>
          <a:xfrm>
            <a:off x="1380743" y="1838326"/>
            <a:ext cx="7448513" cy="2076449"/>
          </a:xfrm>
          <a:prstGeom prst="roundRect">
            <a:avLst/>
          </a:prstGeom>
          <a:solidFill>
            <a:schemeClr val="bg1"/>
          </a:solidFill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The Final Project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Compare two different concepts to find similar images: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7CD70-2D4D-451A-8B6F-E2A6179B4715}"/>
              </a:ext>
            </a:extLst>
          </p:cNvPr>
          <p:cNvSpPr txBox="1"/>
          <p:nvPr/>
        </p:nvSpPr>
        <p:spPr>
          <a:xfrm>
            <a:off x="1571625" y="1405616"/>
            <a:ext cx="2095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Concept # 2: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38A14913-2CC6-4A79-87D5-BEACAAE3A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270" y="2427599"/>
            <a:ext cx="1296234" cy="86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788CC26-7A56-4AC0-A0D0-C7444E882C70}"/>
              </a:ext>
            </a:extLst>
          </p:cNvPr>
          <p:cNvCxnSpPr>
            <a:cxnSpLocks/>
          </p:cNvCxnSpPr>
          <p:nvPr/>
        </p:nvCxnSpPr>
        <p:spPr>
          <a:xfrm flipV="1">
            <a:off x="2914646" y="2904078"/>
            <a:ext cx="828679" cy="6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9A188E6-CCF6-4365-AA81-2ED0CCCDDCED}"/>
              </a:ext>
            </a:extLst>
          </p:cNvPr>
          <p:cNvSpPr txBox="1"/>
          <p:nvPr/>
        </p:nvSpPr>
        <p:spPr>
          <a:xfrm>
            <a:off x="1523731" y="2092445"/>
            <a:ext cx="676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Input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52860E-080A-4671-B4E6-C02CF14D3658}"/>
              </a:ext>
            </a:extLst>
          </p:cNvPr>
          <p:cNvSpPr txBox="1"/>
          <p:nvPr/>
        </p:nvSpPr>
        <p:spPr>
          <a:xfrm>
            <a:off x="2852544" y="2649147"/>
            <a:ext cx="9447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/>
              <a:t>InceptionV3</a:t>
            </a:r>
            <a:endParaRPr lang="en-US" sz="10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7EDFF6-EC47-4CA9-B9C2-A6593E857A4F}"/>
              </a:ext>
            </a:extLst>
          </p:cNvPr>
          <p:cNvSpPr txBox="1"/>
          <p:nvPr/>
        </p:nvSpPr>
        <p:spPr>
          <a:xfrm>
            <a:off x="1380743" y="4116403"/>
            <a:ext cx="75529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Compare the output vector of the Inception model to the ones of lots of images that are saved in our database and return the closest one.</a:t>
            </a:r>
          </a:p>
        </p:txBody>
      </p:sp>
      <p:pic>
        <p:nvPicPr>
          <p:cNvPr id="23" name="Picture 2" descr="Rome, Italy - June 28, 2019: Crowd Free Stock Photo and Image">
            <a:extLst>
              <a:ext uri="{FF2B5EF4-FFF2-40B4-BE49-F238E27FC236}">
                <a16:creationId xmlns:a16="http://schemas.microsoft.com/office/drawing/2014/main" id="{EFD3D73A-760B-400E-8CCA-6A9499E88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5809" y="2308571"/>
            <a:ext cx="789536" cy="52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B787D00-4160-4661-9CEF-83D44D323B9D}"/>
              </a:ext>
            </a:extLst>
          </p:cNvPr>
          <p:cNvSpPr txBox="1"/>
          <p:nvPr/>
        </p:nvSpPr>
        <p:spPr>
          <a:xfrm>
            <a:off x="3862162" y="2312623"/>
            <a:ext cx="105062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array(</a:t>
            </a:r>
          </a:p>
          <a:p>
            <a:r>
              <a:rPr lang="en-US" sz="700" dirty="0"/>
              <a:t>[1.32590517e-01, 7.44612979e-01, 9.53273176e-01, 7.92851813e-01,</a:t>
            </a:r>
          </a:p>
          <a:p>
            <a:r>
              <a:rPr lang="en-US" sz="700" dirty="0"/>
              <a:t>2.30688584e-01, 9.84468996e-01, .............., </a:t>
            </a:r>
          </a:p>
          <a:p>
            <a:r>
              <a:rPr lang="en-US" sz="700" dirty="0"/>
              <a:t>9.97833358e-01]</a:t>
            </a:r>
          </a:p>
          <a:p>
            <a:r>
              <a:rPr lang="en-US" sz="700" dirty="0"/>
              <a:t>)</a:t>
            </a:r>
          </a:p>
        </p:txBody>
      </p:sp>
      <p:pic>
        <p:nvPicPr>
          <p:cNvPr id="11269" name="Picture 5" descr="Open Up Streets to Let People Socially Distance - The Atlantic">
            <a:extLst>
              <a:ext uri="{FF2B5EF4-FFF2-40B4-BE49-F238E27FC236}">
                <a16:creationId xmlns:a16="http://schemas.microsoft.com/office/drawing/2014/main" id="{27458258-E25C-4D04-BD81-3B36E91916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1"/>
          <a:stretch/>
        </p:blipFill>
        <p:spPr bwMode="auto">
          <a:xfrm>
            <a:off x="7951483" y="2934382"/>
            <a:ext cx="738188" cy="529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191049A-BBB3-49AB-95D4-23C62FAF1A65}"/>
              </a:ext>
            </a:extLst>
          </p:cNvPr>
          <p:cNvCxnSpPr>
            <a:cxnSpLocks/>
          </p:cNvCxnSpPr>
          <p:nvPr/>
        </p:nvCxnSpPr>
        <p:spPr>
          <a:xfrm flipV="1">
            <a:off x="6915207" y="2897399"/>
            <a:ext cx="828679" cy="6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53401BD-0A2E-47A1-9384-2C85EE69CB63}"/>
              </a:ext>
            </a:extLst>
          </p:cNvPr>
          <p:cNvCxnSpPr>
            <a:cxnSpLocks/>
          </p:cNvCxnSpPr>
          <p:nvPr/>
        </p:nvCxnSpPr>
        <p:spPr>
          <a:xfrm flipV="1">
            <a:off x="4807376" y="2900738"/>
            <a:ext cx="828679" cy="6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54931E8-50D6-4AD7-BF87-AF8910EA1C39}"/>
              </a:ext>
            </a:extLst>
          </p:cNvPr>
          <p:cNvSpPr txBox="1"/>
          <p:nvPr/>
        </p:nvSpPr>
        <p:spPr>
          <a:xfrm>
            <a:off x="5793731" y="2088469"/>
            <a:ext cx="11065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" dirty="0"/>
              <a:t>array(</a:t>
            </a:r>
          </a:p>
          <a:p>
            <a:r>
              <a:rPr lang="en-US" sz="400" dirty="0"/>
              <a:t>[1.37590517e-01, 7.44612979e-01, 9.53273176e-01, 3.92851813e-01,</a:t>
            </a:r>
          </a:p>
          <a:p>
            <a:r>
              <a:rPr lang="en-US" sz="400" dirty="0"/>
              <a:t>2.30688584e-01, 9.84468996e-01, ..............,  9.97833358e-01]</a:t>
            </a:r>
          </a:p>
          <a:p>
            <a:r>
              <a:rPr lang="en-US" sz="400" dirty="0"/>
              <a:t>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1A15DBA-E995-4B94-98F3-946E8858F198}"/>
              </a:ext>
            </a:extLst>
          </p:cNvPr>
          <p:cNvSpPr txBox="1"/>
          <p:nvPr/>
        </p:nvSpPr>
        <p:spPr>
          <a:xfrm>
            <a:off x="5785333" y="2592041"/>
            <a:ext cx="11065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" dirty="0"/>
              <a:t>array(</a:t>
            </a:r>
          </a:p>
          <a:p>
            <a:r>
              <a:rPr lang="en-US" sz="400" dirty="0"/>
              <a:t>[1.32530517e-01, 7.48612979e-01, 3.53273176e-01, 6.92851813e-01,</a:t>
            </a:r>
          </a:p>
          <a:p>
            <a:r>
              <a:rPr lang="en-US" sz="400" dirty="0"/>
              <a:t>2.30748584e-01, 9.84468396e-01, ..............,  5.97833358e-01]</a:t>
            </a:r>
          </a:p>
          <a:p>
            <a:r>
              <a:rPr lang="en-US" sz="400" dirty="0"/>
              <a:t>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102717-7ABC-4A69-9025-446C231E1FE3}"/>
              </a:ext>
            </a:extLst>
          </p:cNvPr>
          <p:cNvSpPr txBox="1"/>
          <p:nvPr/>
        </p:nvSpPr>
        <p:spPr>
          <a:xfrm>
            <a:off x="5778028" y="3087516"/>
            <a:ext cx="11065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" dirty="0"/>
              <a:t>array(</a:t>
            </a:r>
          </a:p>
          <a:p>
            <a:r>
              <a:rPr lang="en-US" sz="400" dirty="0"/>
              <a:t>[2.32590517e-01, 4.45612979e-01, 9.53273176e-01, 7.92851813e-01,</a:t>
            </a:r>
          </a:p>
          <a:p>
            <a:r>
              <a:rPr lang="en-US" sz="400" dirty="0"/>
              <a:t>2.30688584e-01, 9.84468996e-01, ..............,  9.97833358e-01]</a:t>
            </a:r>
          </a:p>
          <a:p>
            <a:r>
              <a:rPr lang="en-US" sz="400" dirty="0"/>
              <a:t>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A55C54-3CB6-4A03-B752-5FB7C7709766}"/>
              </a:ext>
            </a:extLst>
          </p:cNvPr>
          <p:cNvSpPr txBox="1"/>
          <p:nvPr/>
        </p:nvSpPr>
        <p:spPr>
          <a:xfrm>
            <a:off x="4727113" y="2650161"/>
            <a:ext cx="10926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/>
              <a:t>Linear Algebra</a:t>
            </a:r>
            <a:endParaRPr lang="en-US" sz="105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FE6610-BB5B-46B8-B115-020DF206C554}"/>
              </a:ext>
            </a:extLst>
          </p:cNvPr>
          <p:cNvSpPr txBox="1"/>
          <p:nvPr/>
        </p:nvSpPr>
        <p:spPr>
          <a:xfrm>
            <a:off x="6840949" y="2654204"/>
            <a:ext cx="10926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/>
              <a:t>Similar Image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562974781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"/>
          <p:cNvPicPr preferRelativeResize="0"/>
          <p:nvPr/>
        </p:nvPicPr>
        <p:blipFill rotWithShape="1">
          <a:blip r:embed="rId3">
            <a:alphaModFix/>
          </a:blip>
          <a:srcRect l="2593" t="24033" r="7782" b="504"/>
          <a:stretch/>
        </p:blipFill>
        <p:spPr>
          <a:xfrm>
            <a:off x="-19050" y="0"/>
            <a:ext cx="9163050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D09D9902-7357-4F9D-8C12-AFE8C889C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19050" y="0"/>
            <a:ext cx="9163050" cy="5143500"/>
          </a:xfrm>
          <a:prstGeom prst="rect">
            <a:avLst/>
          </a:prstGeom>
        </p:spPr>
      </p:pic>
      <p:sp>
        <p:nvSpPr>
          <p:cNvPr id="69" name="Google Shape;69;p2"/>
          <p:cNvSpPr/>
          <p:nvPr/>
        </p:nvSpPr>
        <p:spPr>
          <a:xfrm>
            <a:off x="-19049" y="1"/>
            <a:ext cx="6477000" cy="5143500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title" idx="4294967295"/>
          </p:nvPr>
        </p:nvSpPr>
        <p:spPr>
          <a:xfrm>
            <a:off x="525000" y="3818059"/>
            <a:ext cx="5040913" cy="122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-US" sz="4000" b="1" dirty="0">
                <a:solidFill>
                  <a:schemeClr val="lt1"/>
                </a:solidFill>
              </a:rPr>
              <a:t>The Dataset</a:t>
            </a:r>
            <a:endParaRPr lang="en-US" sz="5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730950" y="3839936"/>
            <a:ext cx="345600" cy="47100"/>
          </a:xfrm>
          <a:prstGeom prst="rect">
            <a:avLst/>
          </a:prstGeom>
          <a:solidFill>
            <a:srgbClr val="D5FC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729686" y="520788"/>
            <a:ext cx="484612" cy="557966"/>
            <a:chOff x="9599110" y="9721260"/>
            <a:chExt cx="906145" cy="1043304"/>
          </a:xfrm>
        </p:grpSpPr>
        <p:sp>
          <p:nvSpPr>
            <p:cNvPr id="73" name="Google Shape;73;p2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6700992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Getting the Images</a:t>
            </a:r>
          </a:p>
          <a:p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 needed to get a good dataset of images that contain objects in the classes I have worked with. I could have used the COCO dataset (Common Objects in Context), but I thought it would be more fun to create my own dataset with 80 different “classes”. </a:t>
            </a:r>
          </a:p>
          <a:p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this, a Python script downloaded ~1000 images, each related to at least one of the 80 classes the YOLO model uses. The images were stored in an S3 Bucket.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26725FF9-016C-4A1F-9102-98CA69217B9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05400" y="24431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290" name="Picture 2" descr="Knowing your Python scripting environment">
            <a:extLst>
              <a:ext uri="{FF2B5EF4-FFF2-40B4-BE49-F238E27FC236}">
                <a16:creationId xmlns:a16="http://schemas.microsoft.com/office/drawing/2014/main" id="{C3D46433-82F8-4993-A735-59997C0D9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0171" y="2571750"/>
            <a:ext cx="1692415" cy="60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A435DE2-CB78-45E3-99D4-AED0C874A60F}"/>
              </a:ext>
            </a:extLst>
          </p:cNvPr>
          <p:cNvCxnSpPr/>
          <p:nvPr/>
        </p:nvCxnSpPr>
        <p:spPr>
          <a:xfrm>
            <a:off x="3986213" y="2905126"/>
            <a:ext cx="561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2292" name="Picture 4" descr="How to find the original source of an image on Google | Marca">
            <a:extLst>
              <a:ext uri="{FF2B5EF4-FFF2-40B4-BE49-F238E27FC236}">
                <a16:creationId xmlns:a16="http://schemas.microsoft.com/office/drawing/2014/main" id="{726D1A12-36A3-4AC5-B248-F435FA5A3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9298" y="2405649"/>
            <a:ext cx="1658937" cy="933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514C5F7-B6DC-4483-AA84-839ABA90E0E7}"/>
              </a:ext>
            </a:extLst>
          </p:cNvPr>
          <p:cNvCxnSpPr/>
          <p:nvPr/>
        </p:nvCxnSpPr>
        <p:spPr>
          <a:xfrm>
            <a:off x="6408235" y="2886076"/>
            <a:ext cx="561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2294" name="Picture 6" descr="Introducción a Amazon S3 - Aprender BIG DATA desde cero">
            <a:extLst>
              <a:ext uri="{FF2B5EF4-FFF2-40B4-BE49-F238E27FC236}">
                <a16:creationId xmlns:a16="http://schemas.microsoft.com/office/drawing/2014/main" id="{4EAC51A9-58F6-4966-B374-E866D509D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063" y="2505076"/>
            <a:ext cx="1016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2182856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“Training” the App </a:t>
            </a:r>
          </a:p>
          <a:p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Next step was to have for each image both a vector containing the information from the Inception model and a list of objects obtained from the YOLO model.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B30DDB-2D17-4410-8732-E71EE5DA43D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158" t="8148" r="7941" b="4365"/>
          <a:stretch/>
        </p:blipFill>
        <p:spPr>
          <a:xfrm>
            <a:off x="1810098" y="1798161"/>
            <a:ext cx="3154572" cy="300770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049C7335-94FA-427F-B13D-7985905B2A60}"/>
              </a:ext>
            </a:extLst>
          </p:cNvPr>
          <p:cNvSpPr txBox="1"/>
          <p:nvPr/>
        </p:nvSpPr>
        <p:spPr>
          <a:xfrm>
            <a:off x="5433252" y="2162502"/>
            <a:ext cx="344086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means that for “Concept #1” we are now able to create a graph in Neo4j!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E8EA9E8-13AA-4BEF-824B-5C6396539DCF}"/>
              </a:ext>
            </a:extLst>
          </p:cNvPr>
          <p:cNvSpPr txBox="1"/>
          <p:nvPr/>
        </p:nvSpPr>
        <p:spPr>
          <a:xfrm>
            <a:off x="5433250" y="2976053"/>
            <a:ext cx="344086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Relationships can be established in a graph and similarities can be calculated using Neo4j packages. For this PoC we used a Jaccard similarity score which Neo4j calculates with a query it received in a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ython 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236008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Model Output</a:t>
            </a:r>
          </a:p>
          <a:p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models work as expected and show similar results!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5A44A79-62B3-4BE5-888B-4FEC0227395A}"/>
              </a:ext>
            </a:extLst>
          </p:cNvPr>
          <p:cNvSpPr/>
          <p:nvPr/>
        </p:nvSpPr>
        <p:spPr>
          <a:xfrm>
            <a:off x="1380743" y="1681163"/>
            <a:ext cx="3541943" cy="3309937"/>
          </a:xfrm>
          <a:prstGeom prst="roundRect">
            <a:avLst>
              <a:gd name="adj" fmla="val 9041"/>
            </a:avLst>
          </a:prstGeom>
          <a:solidFill>
            <a:schemeClr val="bg1"/>
          </a:solidFill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112B54-2B8B-4F3F-8839-4DE6CF07BCF8}"/>
              </a:ext>
            </a:extLst>
          </p:cNvPr>
          <p:cNvSpPr txBox="1"/>
          <p:nvPr/>
        </p:nvSpPr>
        <p:spPr>
          <a:xfrm>
            <a:off x="1380743" y="1257675"/>
            <a:ext cx="2095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Concept # 1: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5EBF47-E92C-42D7-A667-444040B1A1B2}"/>
              </a:ext>
            </a:extLst>
          </p:cNvPr>
          <p:cNvSpPr txBox="1"/>
          <p:nvPr/>
        </p:nvSpPr>
        <p:spPr>
          <a:xfrm>
            <a:off x="1487247" y="1788199"/>
            <a:ext cx="676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Input</a:t>
            </a:r>
            <a:endParaRPr lang="en-US" b="1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B95E07D0-D931-4D80-AAAF-ADF3D65F5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115" y="2104845"/>
            <a:ext cx="1425992" cy="948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B8221D7-C404-42FA-920D-079C5FDFDF4B}"/>
              </a:ext>
            </a:extLst>
          </p:cNvPr>
          <p:cNvSpPr txBox="1"/>
          <p:nvPr/>
        </p:nvSpPr>
        <p:spPr>
          <a:xfrm>
            <a:off x="3368433" y="1797068"/>
            <a:ext cx="1113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Output</a:t>
            </a:r>
            <a:endParaRPr lang="en-US" b="1" dirty="0"/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9741BCCA-91CD-4DD8-883F-508F6D61ED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894" y="2113385"/>
            <a:ext cx="1543962" cy="771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520F2F-2EB1-44B4-AADC-980EBF81439E}"/>
              </a:ext>
            </a:extLst>
          </p:cNvPr>
          <p:cNvSpPr txBox="1"/>
          <p:nvPr/>
        </p:nvSpPr>
        <p:spPr>
          <a:xfrm>
            <a:off x="3093479" y="2842734"/>
            <a:ext cx="13382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>
                <a:solidFill>
                  <a:schemeClr val="tx1"/>
                </a:solidFill>
              </a:rPr>
              <a:t>Jaccard Score: 0.75 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E20DEF8-C3C9-4B23-8AF9-B1F60D0F2957}"/>
              </a:ext>
            </a:extLst>
          </p:cNvPr>
          <p:cNvSpPr txBox="1"/>
          <p:nvPr/>
        </p:nvSpPr>
        <p:spPr>
          <a:xfrm>
            <a:off x="3093479" y="3840269"/>
            <a:ext cx="13382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>
                <a:solidFill>
                  <a:schemeClr val="tx1"/>
                </a:solidFill>
              </a:rPr>
              <a:t>Jaccard Score: 0.67 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84AB6ED-67B1-4CD1-B85E-12874C72B452}"/>
              </a:ext>
            </a:extLst>
          </p:cNvPr>
          <p:cNvSpPr txBox="1"/>
          <p:nvPr/>
        </p:nvSpPr>
        <p:spPr>
          <a:xfrm>
            <a:off x="3093479" y="4727461"/>
            <a:ext cx="13382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>
                <a:solidFill>
                  <a:schemeClr val="tx1"/>
                </a:solidFill>
              </a:rPr>
              <a:t>Jaccard Score: 0.67 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00DF4A7-716F-4334-9EAA-BC9525A9BBE8}"/>
              </a:ext>
            </a:extLst>
          </p:cNvPr>
          <p:cNvSpPr/>
          <p:nvPr/>
        </p:nvSpPr>
        <p:spPr>
          <a:xfrm>
            <a:off x="5287314" y="1677141"/>
            <a:ext cx="3541943" cy="3309937"/>
          </a:xfrm>
          <a:prstGeom prst="roundRect">
            <a:avLst>
              <a:gd name="adj" fmla="val 9041"/>
            </a:avLst>
          </a:prstGeom>
          <a:solidFill>
            <a:schemeClr val="bg1"/>
          </a:solidFill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9B4CB3-A84B-4392-85DA-4DE1E126395A}"/>
              </a:ext>
            </a:extLst>
          </p:cNvPr>
          <p:cNvSpPr txBox="1"/>
          <p:nvPr/>
        </p:nvSpPr>
        <p:spPr>
          <a:xfrm>
            <a:off x="5287314" y="1253653"/>
            <a:ext cx="2095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Concept # 2: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C96DD7B-4144-4370-94A4-0522B93D29AF}"/>
              </a:ext>
            </a:extLst>
          </p:cNvPr>
          <p:cNvSpPr txBox="1"/>
          <p:nvPr/>
        </p:nvSpPr>
        <p:spPr>
          <a:xfrm>
            <a:off x="5393818" y="1784177"/>
            <a:ext cx="676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Input</a:t>
            </a:r>
            <a:endParaRPr lang="en-US" b="1" dirty="0"/>
          </a:p>
        </p:txBody>
      </p:sp>
      <p:pic>
        <p:nvPicPr>
          <p:cNvPr id="41" name="Picture 2">
            <a:extLst>
              <a:ext uri="{FF2B5EF4-FFF2-40B4-BE49-F238E27FC236}">
                <a16:creationId xmlns:a16="http://schemas.microsoft.com/office/drawing/2014/main" id="{5988FF98-E077-4136-8048-39010B0A9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686" y="2100823"/>
            <a:ext cx="1425992" cy="948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8FCA6CC8-6E5C-498F-977E-6ECF0DB3E1E9}"/>
              </a:ext>
            </a:extLst>
          </p:cNvPr>
          <p:cNvSpPr txBox="1"/>
          <p:nvPr/>
        </p:nvSpPr>
        <p:spPr>
          <a:xfrm>
            <a:off x="7275004" y="1793046"/>
            <a:ext cx="1113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Output</a:t>
            </a:r>
            <a:endParaRPr lang="en-US" b="1" dirty="0"/>
          </a:p>
        </p:txBody>
      </p:sp>
      <p:pic>
        <p:nvPicPr>
          <p:cNvPr id="43" name="Picture 4">
            <a:extLst>
              <a:ext uri="{FF2B5EF4-FFF2-40B4-BE49-F238E27FC236}">
                <a16:creationId xmlns:a16="http://schemas.microsoft.com/office/drawing/2014/main" id="{A6D1D851-E174-49A9-97E2-94C2DDC39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465" y="2109363"/>
            <a:ext cx="1543962" cy="771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9EABC8A-03B7-4B3B-846D-59F70A959DA3}"/>
              </a:ext>
            </a:extLst>
          </p:cNvPr>
          <p:cNvSpPr txBox="1"/>
          <p:nvPr/>
        </p:nvSpPr>
        <p:spPr>
          <a:xfrm>
            <a:off x="7000050" y="2838712"/>
            <a:ext cx="13382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>
                <a:solidFill>
                  <a:schemeClr val="tx1"/>
                </a:solidFill>
              </a:rPr>
              <a:t>Dissimilarity Score: 0.32 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7750FE29-CAD5-42CC-B0C6-FD9206D52D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4494" y="3099833"/>
            <a:ext cx="1189290" cy="79286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A98DCA83-C730-4861-885B-847A3FB8ADEC}"/>
              </a:ext>
            </a:extLst>
          </p:cNvPr>
          <p:cNvSpPr txBox="1"/>
          <p:nvPr/>
        </p:nvSpPr>
        <p:spPr>
          <a:xfrm>
            <a:off x="7000050" y="3836247"/>
            <a:ext cx="13382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>
                <a:solidFill>
                  <a:schemeClr val="tx1"/>
                </a:solidFill>
              </a:rPr>
              <a:t>Dissimilarity Score: 0.42 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47" name="Picture 6">
            <a:extLst>
              <a:ext uri="{FF2B5EF4-FFF2-40B4-BE49-F238E27FC236}">
                <a16:creationId xmlns:a16="http://schemas.microsoft.com/office/drawing/2014/main" id="{A181A5FD-16FF-46E2-8B07-83AB15D90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4494" y="4059385"/>
            <a:ext cx="1240486" cy="697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351AF2CE-B33E-470B-A486-2D8B2775CBC4}"/>
              </a:ext>
            </a:extLst>
          </p:cNvPr>
          <p:cNvSpPr txBox="1"/>
          <p:nvPr/>
        </p:nvSpPr>
        <p:spPr>
          <a:xfrm>
            <a:off x="7010007" y="4716951"/>
            <a:ext cx="13382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>
                <a:solidFill>
                  <a:schemeClr val="tx1"/>
                </a:solidFill>
              </a:rPr>
              <a:t>Dissimilarity Score: 0.45 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8" name="Picture 7" descr="A person riding a bicycle&#10;&#10;Description automatically generated">
            <a:extLst>
              <a:ext uri="{FF2B5EF4-FFF2-40B4-BE49-F238E27FC236}">
                <a16:creationId xmlns:a16="http://schemas.microsoft.com/office/drawing/2014/main" id="{BA7D9B9B-B062-4AD2-BEA0-41B80EA3E9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78469" y="3057040"/>
            <a:ext cx="1060156" cy="795117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1953D44-7FA1-4EF0-8CA6-4780D47554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78469" y="4022268"/>
            <a:ext cx="1102335" cy="73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453099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"/>
          <p:cNvPicPr preferRelativeResize="0"/>
          <p:nvPr/>
        </p:nvPicPr>
        <p:blipFill rotWithShape="1">
          <a:blip r:embed="rId3">
            <a:alphaModFix/>
          </a:blip>
          <a:srcRect l="2593" t="24033" r="7782" b="504"/>
          <a:stretch/>
        </p:blipFill>
        <p:spPr>
          <a:xfrm>
            <a:off x="-19050" y="0"/>
            <a:ext cx="9163050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rocket taking off&#10;&#10;Description automatically generated with medium confidence">
            <a:extLst>
              <a:ext uri="{FF2B5EF4-FFF2-40B4-BE49-F238E27FC236}">
                <a16:creationId xmlns:a16="http://schemas.microsoft.com/office/drawing/2014/main" id="{74D1B102-A6C4-4FB9-8877-E93079AAD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050" y="0"/>
            <a:ext cx="9163050" cy="5143500"/>
          </a:xfrm>
          <a:prstGeom prst="rect">
            <a:avLst/>
          </a:prstGeom>
        </p:spPr>
      </p:pic>
      <p:sp>
        <p:nvSpPr>
          <p:cNvPr id="69" name="Google Shape;69;p2"/>
          <p:cNvSpPr/>
          <p:nvPr/>
        </p:nvSpPr>
        <p:spPr>
          <a:xfrm>
            <a:off x="-19050" y="1"/>
            <a:ext cx="6496050" cy="5143500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title" idx="4294967295"/>
          </p:nvPr>
        </p:nvSpPr>
        <p:spPr>
          <a:xfrm>
            <a:off x="525000" y="3818059"/>
            <a:ext cx="5040913" cy="122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-US" sz="4000" b="1" dirty="0">
                <a:solidFill>
                  <a:schemeClr val="lt1"/>
                </a:solidFill>
              </a:rPr>
              <a:t>Deployment</a:t>
            </a:r>
            <a:endParaRPr lang="en-US" sz="5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730950" y="3839936"/>
            <a:ext cx="345600" cy="47100"/>
          </a:xfrm>
          <a:prstGeom prst="rect">
            <a:avLst/>
          </a:prstGeom>
          <a:solidFill>
            <a:srgbClr val="D5FC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729686" y="520788"/>
            <a:ext cx="484612" cy="557966"/>
            <a:chOff x="9599110" y="9721260"/>
            <a:chExt cx="906145" cy="1043304"/>
          </a:xfrm>
        </p:grpSpPr>
        <p:sp>
          <p:nvSpPr>
            <p:cNvPr id="73" name="Google Shape;73;p2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1592197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Deployment</a:t>
            </a:r>
          </a:p>
          <a:p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a small deployment PoC (and to practice my AWS skills) I </a:t>
            </a:r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dockerized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the app and used Amazon ECR and hosted it in AWS Fargate. For the UI, the default Swagger UI was used (WIP?).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A24C58-1F40-4B62-9F0D-58400198F3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5449" y="2192255"/>
            <a:ext cx="6345206" cy="107721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FA72F83-76AF-4A8B-8BBB-09366EC63823}"/>
              </a:ext>
            </a:extLst>
          </p:cNvPr>
          <p:cNvSpPr txBox="1"/>
          <p:nvPr/>
        </p:nvSpPr>
        <p:spPr>
          <a:xfrm>
            <a:off x="1380744" y="3692223"/>
            <a:ext cx="755294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Sadly, by this time I was already working with my client and no further improvements were done. I had to shut down the live app as it was consuming my AWS wallet, but it is all stored in a GitHub repo, and was lot of fun!</a:t>
            </a:r>
          </a:p>
        </p:txBody>
      </p:sp>
    </p:spTree>
    <p:extLst>
      <p:ext uri="{BB962C8B-B14F-4D97-AF65-F5344CB8AC3E}">
        <p14:creationId xmlns:p14="http://schemas.microsoft.com/office/powerpoint/2010/main" val="2587286142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"/>
          <p:cNvPicPr preferRelativeResize="0"/>
          <p:nvPr/>
        </p:nvPicPr>
        <p:blipFill rotWithShape="1">
          <a:blip r:embed="rId3">
            <a:alphaModFix/>
          </a:blip>
          <a:srcRect l="2593" t="24033" r="7782" b="504"/>
          <a:stretch/>
        </p:blipFill>
        <p:spPr>
          <a:xfrm>
            <a:off x="-19050" y="0"/>
            <a:ext cx="9163050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10" name="Picture 2" descr="binoculars, costume, sailor&amp;#39;s, girl, port, Yacht - Ships wallpapers:  2560x1600">
            <a:extLst>
              <a:ext uri="{FF2B5EF4-FFF2-40B4-BE49-F238E27FC236}">
                <a16:creationId xmlns:a16="http://schemas.microsoft.com/office/drawing/2014/main" id="{F4142D4A-271F-4ADA-8249-324F1AC445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7" b="16945"/>
          <a:stretch/>
        </p:blipFill>
        <p:spPr bwMode="auto">
          <a:xfrm flipH="1">
            <a:off x="-19050" y="0"/>
            <a:ext cx="916304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Google Shape;69;p2"/>
          <p:cNvSpPr/>
          <p:nvPr/>
        </p:nvSpPr>
        <p:spPr>
          <a:xfrm>
            <a:off x="-19050" y="0"/>
            <a:ext cx="6481043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title" idx="4294967295"/>
          </p:nvPr>
        </p:nvSpPr>
        <p:spPr>
          <a:xfrm>
            <a:off x="525000" y="3818059"/>
            <a:ext cx="5040913" cy="122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-US" sz="4000" b="1" dirty="0">
                <a:solidFill>
                  <a:schemeClr val="lt1"/>
                </a:solidFill>
              </a:rPr>
              <a:t>Scope of the Project</a:t>
            </a:r>
            <a:endParaRPr lang="en-US" sz="5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730950" y="3839936"/>
            <a:ext cx="345600" cy="47100"/>
          </a:xfrm>
          <a:prstGeom prst="rect">
            <a:avLst/>
          </a:prstGeom>
          <a:solidFill>
            <a:srgbClr val="D5FC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729686" y="520788"/>
            <a:ext cx="484612" cy="557966"/>
            <a:chOff x="9599110" y="9721260"/>
            <a:chExt cx="906145" cy="1043304"/>
          </a:xfrm>
        </p:grpSpPr>
        <p:sp>
          <p:nvSpPr>
            <p:cNvPr id="73" name="Google Shape;73;p2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"/>
          <p:cNvPicPr preferRelativeResize="0"/>
          <p:nvPr/>
        </p:nvPicPr>
        <p:blipFill rotWithShape="1">
          <a:blip r:embed="rId3">
            <a:alphaModFix/>
          </a:blip>
          <a:srcRect l="2593" t="24033" r="7782" b="504"/>
          <a:stretch/>
        </p:blipFill>
        <p:spPr>
          <a:xfrm>
            <a:off x="-19050" y="0"/>
            <a:ext cx="916305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"/>
          <p:cNvSpPr/>
          <p:nvPr/>
        </p:nvSpPr>
        <p:spPr>
          <a:xfrm>
            <a:off x="-19050" y="0"/>
            <a:ext cx="6481043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title" idx="4294967295"/>
          </p:nvPr>
        </p:nvSpPr>
        <p:spPr>
          <a:xfrm>
            <a:off x="525000" y="3818059"/>
            <a:ext cx="5040913" cy="122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-US" sz="4000" b="1" dirty="0">
                <a:solidFill>
                  <a:schemeClr val="lt1"/>
                </a:solidFill>
              </a:rPr>
              <a:t>Thanks!</a:t>
            </a:r>
            <a:endParaRPr lang="en-US" sz="5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730950" y="3839936"/>
            <a:ext cx="345600" cy="47100"/>
          </a:xfrm>
          <a:prstGeom prst="rect">
            <a:avLst/>
          </a:prstGeom>
          <a:solidFill>
            <a:srgbClr val="D5FC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729686" y="520788"/>
            <a:ext cx="484612" cy="557966"/>
            <a:chOff x="9599110" y="9721260"/>
            <a:chExt cx="906145" cy="1043304"/>
          </a:xfrm>
        </p:grpSpPr>
        <p:sp>
          <p:nvSpPr>
            <p:cNvPr id="73" name="Google Shape;73;p2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6033515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F62E09A-16F7-4852-A6F4-224DF89508C9}"/>
              </a:ext>
            </a:extLst>
          </p:cNvPr>
          <p:cNvGrpSpPr/>
          <p:nvPr/>
        </p:nvGrpSpPr>
        <p:grpSpPr>
          <a:xfrm>
            <a:off x="2600325" y="1695927"/>
            <a:ext cx="4685672" cy="3061144"/>
            <a:chOff x="3775521" y="1602185"/>
            <a:chExt cx="4685672" cy="3061144"/>
          </a:xfrm>
        </p:grpSpPr>
        <p:pic>
          <p:nvPicPr>
            <p:cNvPr id="1028" name="Picture 4" descr="Apple MVVJ2X/A 16&amp;quot; MacBook Pro Touch Bar 2.6GHz 9th Gen i7 512GB S/Grey at  The Good Guys">
              <a:extLst>
                <a:ext uri="{FF2B5EF4-FFF2-40B4-BE49-F238E27FC236}">
                  <a16:creationId xmlns:a16="http://schemas.microsoft.com/office/drawing/2014/main" id="{3150C85E-7886-41E4-B2E9-EE3A96C54A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521" y="1602185"/>
              <a:ext cx="4685672" cy="30611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B5C7B1A-67DC-41C2-B6A2-408A5418E8A5}"/>
                </a:ext>
              </a:extLst>
            </p:cNvPr>
            <p:cNvSpPr/>
            <p:nvPr/>
          </p:nvSpPr>
          <p:spPr>
            <a:xfrm>
              <a:off x="4286250" y="1901824"/>
              <a:ext cx="3663950" cy="2327275"/>
            </a:xfrm>
            <a:prstGeom prst="roundRect">
              <a:avLst>
                <a:gd name="adj" fmla="val 31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Main Goal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Given an image return a similar image in terms of semantic content using novel Deep Learning techniques.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8EAED38-6137-41CF-8CFC-6E98A5A186E8}"/>
              </a:ext>
            </a:extLst>
          </p:cNvPr>
          <p:cNvGrpSpPr/>
          <p:nvPr/>
        </p:nvGrpSpPr>
        <p:grpSpPr>
          <a:xfrm>
            <a:off x="3023797" y="1900464"/>
            <a:ext cx="3915166" cy="2517478"/>
            <a:chOff x="5280604" y="2090836"/>
            <a:chExt cx="3198616" cy="2270212"/>
          </a:xfrm>
        </p:grpSpPr>
        <p:pic>
          <p:nvPicPr>
            <p:cNvPr id="1032" name="Picture 8" descr="How To Install Google Chrome On Mac Quickly – Setapp">
              <a:extLst>
                <a:ext uri="{FF2B5EF4-FFF2-40B4-BE49-F238E27FC236}">
                  <a16:creationId xmlns:a16="http://schemas.microsoft.com/office/drawing/2014/main" id="{16707F5B-E305-4A21-B8B3-8B02249860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0604" y="2090836"/>
              <a:ext cx="3198616" cy="22702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3B37050-D10E-440B-BF0E-BE75C364CC43}"/>
                </a:ext>
              </a:extLst>
            </p:cNvPr>
            <p:cNvSpPr/>
            <p:nvPr/>
          </p:nvSpPr>
          <p:spPr>
            <a:xfrm>
              <a:off x="5460206" y="2428875"/>
              <a:ext cx="2821782" cy="14120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026" name="Picture 2" descr="Rome, Italy - June 28, 2019: Crowd Free Stock Photo and Image">
            <a:extLst>
              <a:ext uri="{FF2B5EF4-FFF2-40B4-BE49-F238E27FC236}">
                <a16:creationId xmlns:a16="http://schemas.microsoft.com/office/drawing/2014/main" id="{B7B11429-2E30-4958-A7B0-8B9CD8FD3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336" y="2675164"/>
            <a:ext cx="1531604" cy="102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9D1D3C2-2382-46D8-9355-9FBDF1404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105" y="2675164"/>
            <a:ext cx="1531605" cy="102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79CCA5-555B-4CD8-99AF-4007AD8CF59E}"/>
              </a:ext>
            </a:extLst>
          </p:cNvPr>
          <p:cNvSpPr txBox="1"/>
          <p:nvPr/>
        </p:nvSpPr>
        <p:spPr>
          <a:xfrm>
            <a:off x="3195636" y="2256176"/>
            <a:ext cx="676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Input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A97DCA-3266-4D67-A858-42F4D032D20F}"/>
              </a:ext>
            </a:extLst>
          </p:cNvPr>
          <p:cNvSpPr txBox="1"/>
          <p:nvPr/>
        </p:nvSpPr>
        <p:spPr>
          <a:xfrm>
            <a:off x="5124764" y="2250289"/>
            <a:ext cx="8643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Output</a:t>
            </a:r>
            <a:endParaRPr lang="en-US" b="1" dirty="0"/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What I want to learn or practice?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213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During this project I want to develop my skills on:</a:t>
            </a:r>
          </a:p>
          <a:p>
            <a:pPr marL="1714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Computer Vision (SOTA)</a:t>
            </a:r>
          </a:p>
          <a:p>
            <a:pPr marL="1714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Cloud Services</a:t>
            </a:r>
          </a:p>
          <a:p>
            <a:pPr marL="1714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Deployment</a:t>
            </a:r>
          </a:p>
          <a:p>
            <a:pPr marL="1714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Database management systems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92596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"/>
          <p:cNvPicPr preferRelativeResize="0"/>
          <p:nvPr/>
        </p:nvPicPr>
        <p:blipFill rotWithShape="1">
          <a:blip r:embed="rId3">
            <a:alphaModFix/>
          </a:blip>
          <a:srcRect l="2593" t="24033" r="7782" b="504"/>
          <a:stretch/>
        </p:blipFill>
        <p:spPr>
          <a:xfrm>
            <a:off x="-19050" y="0"/>
            <a:ext cx="9163050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picture containing toy&#10;&#10;Description automatically generated">
            <a:extLst>
              <a:ext uri="{FF2B5EF4-FFF2-40B4-BE49-F238E27FC236}">
                <a16:creationId xmlns:a16="http://schemas.microsoft.com/office/drawing/2014/main" id="{6B95C8D6-5F05-4667-8FE8-5E509282D7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697" r="22505" b="10916"/>
          <a:stretch/>
        </p:blipFill>
        <p:spPr>
          <a:xfrm>
            <a:off x="-21547" y="0"/>
            <a:ext cx="9165548" cy="5173737"/>
          </a:xfrm>
          <a:prstGeom prst="rect">
            <a:avLst/>
          </a:prstGeom>
        </p:spPr>
      </p:pic>
      <p:sp>
        <p:nvSpPr>
          <p:cNvPr id="69" name="Google Shape;69;p2"/>
          <p:cNvSpPr/>
          <p:nvPr/>
        </p:nvSpPr>
        <p:spPr>
          <a:xfrm>
            <a:off x="-19050" y="0"/>
            <a:ext cx="6481043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title" idx="4294967295"/>
          </p:nvPr>
        </p:nvSpPr>
        <p:spPr>
          <a:xfrm>
            <a:off x="525000" y="3818059"/>
            <a:ext cx="5040913" cy="122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-US" sz="4000" b="1" dirty="0">
                <a:solidFill>
                  <a:schemeClr val="lt1"/>
                </a:solidFill>
              </a:rPr>
              <a:t>Deep Learning</a:t>
            </a:r>
            <a:endParaRPr lang="en-US" sz="5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730950" y="3839936"/>
            <a:ext cx="345600" cy="47100"/>
          </a:xfrm>
          <a:prstGeom prst="rect">
            <a:avLst/>
          </a:prstGeom>
          <a:solidFill>
            <a:srgbClr val="D5FC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729686" y="520788"/>
            <a:ext cx="484612" cy="557966"/>
            <a:chOff x="9599110" y="9721260"/>
            <a:chExt cx="906145" cy="1043304"/>
          </a:xfrm>
        </p:grpSpPr>
        <p:sp>
          <p:nvSpPr>
            <p:cNvPr id="73" name="Google Shape;73;p2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1140816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First Approach: Image Classification 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First, I thought that I could train a model that given an image it returns a list of the objects in it without intermediate steps: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90BF15C-2971-47FF-BEDB-16400C96F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831" y="1995488"/>
            <a:ext cx="3231120" cy="215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3771467-9FCD-4576-9AA3-FC8682FC046C}"/>
              </a:ext>
            </a:extLst>
          </p:cNvPr>
          <p:cNvCxnSpPr>
            <a:cxnSpLocks/>
          </p:cNvCxnSpPr>
          <p:nvPr/>
        </p:nvCxnSpPr>
        <p:spPr>
          <a:xfrm>
            <a:off x="5100637" y="3077291"/>
            <a:ext cx="866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DC3B72FC-9CB6-4AE0-AB94-86CAC301FB72}"/>
              </a:ext>
            </a:extLst>
          </p:cNvPr>
          <p:cNvSpPr/>
          <p:nvPr/>
        </p:nvSpPr>
        <p:spPr>
          <a:xfrm>
            <a:off x="6157912" y="2167653"/>
            <a:ext cx="1719263" cy="1809749"/>
          </a:xfrm>
          <a:prstGeom prst="rect">
            <a:avLst/>
          </a:prstGeom>
          <a:solidFill>
            <a:schemeClr val="bg1"/>
          </a:solidFill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Person</a:t>
            </a: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Motorbike</a:t>
            </a:r>
          </a:p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Car</a:t>
            </a: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Building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084831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E81842C-AE70-49A4-BE68-AB65B94E0A07}"/>
              </a:ext>
            </a:extLst>
          </p:cNvPr>
          <p:cNvSpPr/>
          <p:nvPr/>
        </p:nvSpPr>
        <p:spPr>
          <a:xfrm>
            <a:off x="1380744" y="2328862"/>
            <a:ext cx="4981956" cy="2428875"/>
          </a:xfrm>
          <a:prstGeom prst="roundRect">
            <a:avLst/>
          </a:prstGeom>
          <a:solidFill>
            <a:schemeClr val="bg1"/>
          </a:solidFill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First Approach: The Problem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There are a lot of great deep learning models that do image classification, but most of them are optimized for single target. For example, lets consider the Inception Model: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7CD70-2D4D-451A-8B6F-E2A6179B4715}"/>
              </a:ext>
            </a:extLst>
          </p:cNvPr>
          <p:cNvSpPr txBox="1"/>
          <p:nvPr/>
        </p:nvSpPr>
        <p:spPr>
          <a:xfrm>
            <a:off x="1633538" y="1936999"/>
            <a:ext cx="2095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Inception (V3 - 2015)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1D1D40-65B4-4DEF-96F3-B2B4D03954E2}"/>
              </a:ext>
            </a:extLst>
          </p:cNvPr>
          <p:cNvSpPr/>
          <p:nvPr/>
        </p:nvSpPr>
        <p:spPr>
          <a:xfrm>
            <a:off x="4717639" y="2640166"/>
            <a:ext cx="1131376" cy="16716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{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'Altar',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'Ashcan',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'Barrow',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'Bell Cote',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'Bookshop',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'Cab',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'Church',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'Gondola',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'Moving Van',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'Police Van',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'Street Sign',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'Streetcar',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'Triumphal Arch',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'Trolleybus',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 'Vault’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}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38A14913-2CC6-4A79-87D5-BEACAAE3A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942" y="2679142"/>
            <a:ext cx="2390531" cy="1593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788CC26-7A56-4AC0-A0D0-C7444E882C70}"/>
              </a:ext>
            </a:extLst>
          </p:cNvPr>
          <p:cNvCxnSpPr/>
          <p:nvPr/>
        </p:nvCxnSpPr>
        <p:spPr>
          <a:xfrm>
            <a:off x="4048125" y="3543299"/>
            <a:ext cx="5715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96A3E47-7A26-46E0-8A98-71265626C789}"/>
              </a:ext>
            </a:extLst>
          </p:cNvPr>
          <p:cNvSpPr txBox="1"/>
          <p:nvPr/>
        </p:nvSpPr>
        <p:spPr>
          <a:xfrm>
            <a:off x="6710743" y="2608427"/>
            <a:ext cx="2105025" cy="1631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result was not bad at all, but Inception’s final layer is a SoftMax as its main objective is to classify the image into a single object. I needed to set a threshold either for the output vector (either removing or not the final layer) or a setting fix number of objects in each image. </a:t>
            </a:r>
          </a:p>
        </p:txBody>
      </p:sp>
    </p:spTree>
    <p:extLst>
      <p:ext uri="{BB962C8B-B14F-4D97-AF65-F5344CB8AC3E}">
        <p14:creationId xmlns:p14="http://schemas.microsoft.com/office/powerpoint/2010/main" val="287987729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E81842C-AE70-49A4-BE68-AB65B94E0A07}"/>
              </a:ext>
            </a:extLst>
          </p:cNvPr>
          <p:cNvSpPr/>
          <p:nvPr/>
        </p:nvSpPr>
        <p:spPr>
          <a:xfrm>
            <a:off x="1380743" y="2328862"/>
            <a:ext cx="7448513" cy="2428875"/>
          </a:xfrm>
          <a:prstGeom prst="roundRect">
            <a:avLst/>
          </a:prstGeom>
          <a:solidFill>
            <a:schemeClr val="bg1"/>
          </a:solidFill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Google Shape;82;ged318cda8f_0_5"/>
          <p:cNvSpPr/>
          <p:nvPr/>
        </p:nvSpPr>
        <p:spPr>
          <a:xfrm>
            <a:off x="-19050" y="0"/>
            <a:ext cx="1062466" cy="5173737"/>
          </a:xfrm>
          <a:custGeom>
            <a:avLst/>
            <a:gdLst/>
            <a:ahLst/>
            <a:cxnLst/>
            <a:rect l="l" t="t" r="r" b="b"/>
            <a:pathLst>
              <a:path w="14166215" h="11308715" extrusionOk="0">
                <a:moveTo>
                  <a:pt x="9853103" y="0"/>
                </a:moveTo>
                <a:lnTo>
                  <a:pt x="0" y="0"/>
                </a:lnTo>
                <a:lnTo>
                  <a:pt x="0" y="11308556"/>
                </a:lnTo>
                <a:lnTo>
                  <a:pt x="14165599" y="11308556"/>
                </a:lnTo>
                <a:lnTo>
                  <a:pt x="9853103" y="0"/>
                </a:lnTo>
                <a:close/>
              </a:path>
            </a:pathLst>
          </a:custGeom>
          <a:solidFill>
            <a:srgbClr val="434D56">
              <a:alpha val="894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ged318cda8f_0_5"/>
          <p:cNvGrpSpPr/>
          <p:nvPr/>
        </p:nvGrpSpPr>
        <p:grpSpPr>
          <a:xfrm>
            <a:off x="269889" y="4361048"/>
            <a:ext cx="484606" cy="557959"/>
            <a:chOff x="9599110" y="9721260"/>
            <a:chExt cx="906145" cy="1043304"/>
          </a:xfrm>
        </p:grpSpPr>
        <p:sp>
          <p:nvSpPr>
            <p:cNvPr id="84" name="Google Shape;84;ged318cda8f_0_5"/>
            <p:cNvSpPr/>
            <p:nvPr/>
          </p:nvSpPr>
          <p:spPr>
            <a:xfrm>
              <a:off x="9599110" y="9721260"/>
              <a:ext cx="906145" cy="1043304"/>
            </a:xfrm>
            <a:custGeom>
              <a:avLst/>
              <a:gdLst/>
              <a:ahLst/>
              <a:cxnLst/>
              <a:rect l="l" t="t" r="r" b="b"/>
              <a:pathLst>
                <a:path w="906145" h="1043304" extrusionOk="0">
                  <a:moveTo>
                    <a:pt x="454750" y="0"/>
                  </a:moveTo>
                  <a:lnTo>
                    <a:pt x="450279" y="219"/>
                  </a:lnTo>
                  <a:lnTo>
                    <a:pt x="444394" y="3842"/>
                  </a:lnTo>
                  <a:lnTo>
                    <a:pt x="434562" y="9774"/>
                  </a:lnTo>
                  <a:lnTo>
                    <a:pt x="3727" y="258138"/>
                  </a:lnTo>
                  <a:lnTo>
                    <a:pt x="0" y="260379"/>
                  </a:lnTo>
                  <a:lnTo>
                    <a:pt x="180" y="427606"/>
                  </a:lnTo>
                  <a:lnTo>
                    <a:pt x="298" y="596369"/>
                  </a:lnTo>
                  <a:lnTo>
                    <a:pt x="410" y="714243"/>
                  </a:lnTo>
                  <a:lnTo>
                    <a:pt x="502" y="778855"/>
                  </a:lnTo>
                  <a:lnTo>
                    <a:pt x="3664" y="784080"/>
                  </a:lnTo>
                  <a:lnTo>
                    <a:pt x="451755" y="1042994"/>
                  </a:lnTo>
                  <a:lnTo>
                    <a:pt x="455305" y="1042093"/>
                  </a:lnTo>
                  <a:lnTo>
                    <a:pt x="820736" y="831367"/>
                  </a:lnTo>
                  <a:lnTo>
                    <a:pt x="361182" y="831367"/>
                  </a:lnTo>
                  <a:lnTo>
                    <a:pt x="349918" y="830299"/>
                  </a:lnTo>
                  <a:lnTo>
                    <a:pt x="326702" y="830299"/>
                  </a:lnTo>
                  <a:lnTo>
                    <a:pt x="326702" y="665683"/>
                  </a:lnTo>
                  <a:lnTo>
                    <a:pt x="177909" y="665683"/>
                  </a:lnTo>
                  <a:lnTo>
                    <a:pt x="118221" y="647580"/>
                  </a:lnTo>
                  <a:lnTo>
                    <a:pt x="85317" y="596966"/>
                  </a:lnTo>
                  <a:lnTo>
                    <a:pt x="83871" y="565846"/>
                  </a:lnTo>
                  <a:lnTo>
                    <a:pt x="93941" y="535369"/>
                  </a:lnTo>
                  <a:lnTo>
                    <a:pt x="113389" y="511176"/>
                  </a:lnTo>
                  <a:lnTo>
                    <a:pt x="139975" y="495219"/>
                  </a:lnTo>
                  <a:lnTo>
                    <a:pt x="171460" y="489451"/>
                  </a:lnTo>
                  <a:lnTo>
                    <a:pt x="326115" y="489451"/>
                  </a:lnTo>
                  <a:lnTo>
                    <a:pt x="326115" y="300985"/>
                  </a:lnTo>
                  <a:lnTo>
                    <a:pt x="573018" y="300962"/>
                  </a:lnTo>
                  <a:lnTo>
                    <a:pt x="577081" y="299634"/>
                  </a:lnTo>
                  <a:lnTo>
                    <a:pt x="580223" y="290179"/>
                  </a:lnTo>
                  <a:lnTo>
                    <a:pt x="594959" y="263303"/>
                  </a:lnTo>
                  <a:lnTo>
                    <a:pt x="617477" y="243656"/>
                  </a:lnTo>
                  <a:lnTo>
                    <a:pt x="645231" y="232645"/>
                  </a:lnTo>
                  <a:lnTo>
                    <a:pt x="675675" y="231678"/>
                  </a:lnTo>
                  <a:lnTo>
                    <a:pt x="856853" y="231678"/>
                  </a:lnTo>
                  <a:lnTo>
                    <a:pt x="454750" y="0"/>
                  </a:lnTo>
                  <a:close/>
                </a:path>
                <a:path w="906145" h="1043304" extrusionOk="0">
                  <a:moveTo>
                    <a:pt x="448216" y="596641"/>
                  </a:moveTo>
                  <a:lnTo>
                    <a:pt x="370836" y="596672"/>
                  </a:lnTo>
                  <a:lnTo>
                    <a:pt x="367986" y="596966"/>
                  </a:lnTo>
                  <a:lnTo>
                    <a:pt x="363591" y="597227"/>
                  </a:lnTo>
                  <a:lnTo>
                    <a:pt x="363649" y="779840"/>
                  </a:lnTo>
                  <a:lnTo>
                    <a:pt x="363773" y="811370"/>
                  </a:lnTo>
                  <a:lnTo>
                    <a:pt x="363863" y="827880"/>
                  </a:lnTo>
                  <a:lnTo>
                    <a:pt x="361182" y="831367"/>
                  </a:lnTo>
                  <a:lnTo>
                    <a:pt x="820736" y="831367"/>
                  </a:lnTo>
                  <a:lnTo>
                    <a:pt x="902998" y="784070"/>
                  </a:lnTo>
                  <a:lnTo>
                    <a:pt x="905522" y="779840"/>
                  </a:lnTo>
                  <a:lnTo>
                    <a:pt x="905349" y="721725"/>
                  </a:lnTo>
                  <a:lnTo>
                    <a:pt x="905283" y="665037"/>
                  </a:lnTo>
                  <a:lnTo>
                    <a:pt x="545135" y="665037"/>
                  </a:lnTo>
                  <a:lnTo>
                    <a:pt x="513488" y="662887"/>
                  </a:lnTo>
                  <a:lnTo>
                    <a:pt x="485936" y="650552"/>
                  </a:lnTo>
                  <a:lnTo>
                    <a:pt x="464469" y="630279"/>
                  </a:lnTo>
                  <a:lnTo>
                    <a:pt x="451075" y="604316"/>
                  </a:lnTo>
                  <a:lnTo>
                    <a:pt x="450342" y="601929"/>
                  </a:lnTo>
                  <a:lnTo>
                    <a:pt x="449337" y="599636"/>
                  </a:lnTo>
                  <a:lnTo>
                    <a:pt x="448216" y="596641"/>
                  </a:lnTo>
                  <a:close/>
                </a:path>
                <a:path w="906145" h="1043304" extrusionOk="0">
                  <a:moveTo>
                    <a:pt x="343623" y="829702"/>
                  </a:moveTo>
                  <a:lnTo>
                    <a:pt x="335623" y="830299"/>
                  </a:lnTo>
                  <a:lnTo>
                    <a:pt x="349918" y="830299"/>
                  </a:lnTo>
                  <a:lnTo>
                    <a:pt x="343623" y="829702"/>
                  </a:lnTo>
                  <a:close/>
                </a:path>
                <a:path w="906145" h="1043304" extrusionOk="0">
                  <a:moveTo>
                    <a:pt x="270250" y="596369"/>
                  </a:moveTo>
                  <a:lnTo>
                    <a:pt x="262413" y="599102"/>
                  </a:lnTo>
                  <a:lnTo>
                    <a:pt x="256245" y="605046"/>
                  </a:lnTo>
                  <a:lnTo>
                    <a:pt x="251123" y="614672"/>
                  </a:lnTo>
                  <a:lnTo>
                    <a:pt x="233556" y="640886"/>
                  </a:lnTo>
                  <a:lnTo>
                    <a:pt x="208059" y="658258"/>
                  </a:lnTo>
                  <a:lnTo>
                    <a:pt x="177909" y="665683"/>
                  </a:lnTo>
                  <a:lnTo>
                    <a:pt x="326702" y="665683"/>
                  </a:lnTo>
                  <a:lnTo>
                    <a:pt x="326702" y="597793"/>
                  </a:lnTo>
                  <a:lnTo>
                    <a:pt x="323079" y="597343"/>
                  </a:lnTo>
                  <a:lnTo>
                    <a:pt x="321530" y="596988"/>
                  </a:lnTo>
                  <a:lnTo>
                    <a:pt x="298937" y="596988"/>
                  </a:lnTo>
                  <a:lnTo>
                    <a:pt x="289627" y="596966"/>
                  </a:lnTo>
                  <a:lnTo>
                    <a:pt x="280378" y="596379"/>
                  </a:lnTo>
                  <a:lnTo>
                    <a:pt x="270250" y="596369"/>
                  </a:lnTo>
                  <a:close/>
                </a:path>
                <a:path w="906145" h="1043304" extrusionOk="0">
                  <a:moveTo>
                    <a:pt x="905240" y="489329"/>
                  </a:moveTo>
                  <a:lnTo>
                    <a:pt x="541228" y="489329"/>
                  </a:lnTo>
                  <a:lnTo>
                    <a:pt x="579909" y="501283"/>
                  </a:lnTo>
                  <a:lnTo>
                    <a:pt x="601392" y="518783"/>
                  </a:lnTo>
                  <a:lnTo>
                    <a:pt x="616185" y="542076"/>
                  </a:lnTo>
                  <a:lnTo>
                    <a:pt x="623282" y="568862"/>
                  </a:lnTo>
                  <a:lnTo>
                    <a:pt x="621704" y="596369"/>
                  </a:lnTo>
                  <a:lnTo>
                    <a:pt x="594051" y="643142"/>
                  </a:lnTo>
                  <a:lnTo>
                    <a:pt x="545135" y="665037"/>
                  </a:lnTo>
                  <a:lnTo>
                    <a:pt x="905283" y="665037"/>
                  </a:lnTo>
                  <a:lnTo>
                    <a:pt x="905240" y="489329"/>
                  </a:lnTo>
                  <a:close/>
                </a:path>
                <a:path w="906145" h="1043304" extrusionOk="0">
                  <a:moveTo>
                    <a:pt x="317581" y="596693"/>
                  </a:moveTo>
                  <a:lnTo>
                    <a:pt x="308265" y="596784"/>
                  </a:lnTo>
                  <a:lnTo>
                    <a:pt x="298937" y="596988"/>
                  </a:lnTo>
                  <a:lnTo>
                    <a:pt x="321530" y="596988"/>
                  </a:lnTo>
                  <a:lnTo>
                    <a:pt x="320335" y="596714"/>
                  </a:lnTo>
                  <a:lnTo>
                    <a:pt x="317581" y="596693"/>
                  </a:lnTo>
                  <a:close/>
                </a:path>
                <a:path w="906145" h="1043304" extrusionOk="0">
                  <a:moveTo>
                    <a:pt x="326115" y="489451"/>
                  </a:moveTo>
                  <a:lnTo>
                    <a:pt x="171460" y="489451"/>
                  </a:lnTo>
                  <a:lnTo>
                    <a:pt x="199172" y="493641"/>
                  </a:lnTo>
                  <a:lnTo>
                    <a:pt x="223341" y="505656"/>
                  </a:lnTo>
                  <a:lnTo>
                    <a:pt x="242519" y="524591"/>
                  </a:lnTo>
                  <a:lnTo>
                    <a:pt x="255259" y="549543"/>
                  </a:lnTo>
                  <a:lnTo>
                    <a:pt x="258002" y="557909"/>
                  </a:lnTo>
                  <a:lnTo>
                    <a:pt x="261918" y="559909"/>
                  </a:lnTo>
                  <a:lnTo>
                    <a:pt x="270012" y="559658"/>
                  </a:lnTo>
                  <a:lnTo>
                    <a:pt x="283689" y="559387"/>
                  </a:lnTo>
                  <a:lnTo>
                    <a:pt x="326115" y="559353"/>
                  </a:lnTo>
                  <a:lnTo>
                    <a:pt x="326115" y="489451"/>
                  </a:lnTo>
                  <a:close/>
                </a:path>
                <a:path w="906145" h="1043304" extrusionOk="0">
                  <a:moveTo>
                    <a:pt x="326115" y="559353"/>
                  </a:moveTo>
                  <a:lnTo>
                    <a:pt x="297510" y="559353"/>
                  </a:lnTo>
                  <a:lnTo>
                    <a:pt x="326115" y="559480"/>
                  </a:lnTo>
                  <a:close/>
                </a:path>
                <a:path w="906145" h="1043304" extrusionOk="0">
                  <a:moveTo>
                    <a:pt x="575218" y="338000"/>
                  </a:moveTo>
                  <a:lnTo>
                    <a:pt x="368072" y="338199"/>
                  </a:lnTo>
                  <a:lnTo>
                    <a:pt x="366658" y="338586"/>
                  </a:lnTo>
                  <a:lnTo>
                    <a:pt x="364439" y="338911"/>
                  </a:lnTo>
                  <a:lnTo>
                    <a:pt x="364439" y="559438"/>
                  </a:lnTo>
                  <a:lnTo>
                    <a:pt x="404575" y="559471"/>
                  </a:lnTo>
                  <a:lnTo>
                    <a:pt x="424523" y="559372"/>
                  </a:lnTo>
                  <a:lnTo>
                    <a:pt x="446708" y="559019"/>
                  </a:lnTo>
                  <a:lnTo>
                    <a:pt x="449860" y="554140"/>
                  </a:lnTo>
                  <a:lnTo>
                    <a:pt x="450970" y="550936"/>
                  </a:lnTo>
                  <a:lnTo>
                    <a:pt x="472069" y="515988"/>
                  </a:lnTo>
                  <a:lnTo>
                    <a:pt x="503718" y="494842"/>
                  </a:lnTo>
                  <a:lnTo>
                    <a:pt x="541228" y="489329"/>
                  </a:lnTo>
                  <a:lnTo>
                    <a:pt x="905240" y="489329"/>
                  </a:lnTo>
                  <a:lnTo>
                    <a:pt x="905215" y="474440"/>
                  </a:lnTo>
                  <a:lnTo>
                    <a:pt x="905086" y="427606"/>
                  </a:lnTo>
                  <a:lnTo>
                    <a:pt x="905071" y="406649"/>
                  </a:lnTo>
                  <a:lnTo>
                    <a:pt x="649541" y="406649"/>
                  </a:lnTo>
                  <a:lnTo>
                    <a:pt x="619630" y="396052"/>
                  </a:lnTo>
                  <a:lnTo>
                    <a:pt x="595224" y="375420"/>
                  </a:lnTo>
                  <a:lnTo>
                    <a:pt x="579207" y="346355"/>
                  </a:lnTo>
                  <a:lnTo>
                    <a:pt x="577280" y="340586"/>
                  </a:lnTo>
                  <a:lnTo>
                    <a:pt x="575218" y="338000"/>
                  </a:lnTo>
                  <a:close/>
                </a:path>
                <a:path w="906145" h="1043304" extrusionOk="0">
                  <a:moveTo>
                    <a:pt x="856853" y="231678"/>
                  </a:moveTo>
                  <a:lnTo>
                    <a:pt x="675675" y="231678"/>
                  </a:lnTo>
                  <a:lnTo>
                    <a:pt x="704825" y="241394"/>
                  </a:lnTo>
                  <a:lnTo>
                    <a:pt x="728587" y="259926"/>
                  </a:lnTo>
                  <a:lnTo>
                    <a:pt x="744869" y="284996"/>
                  </a:lnTo>
                  <a:lnTo>
                    <a:pt x="751579" y="314325"/>
                  </a:lnTo>
                  <a:lnTo>
                    <a:pt x="747405" y="345744"/>
                  </a:lnTo>
                  <a:lnTo>
                    <a:pt x="733361" y="372835"/>
                  </a:lnTo>
                  <a:lnTo>
                    <a:pt x="711049" y="393492"/>
                  </a:lnTo>
                  <a:lnTo>
                    <a:pt x="682073" y="405610"/>
                  </a:lnTo>
                  <a:lnTo>
                    <a:pt x="649541" y="406649"/>
                  </a:lnTo>
                  <a:lnTo>
                    <a:pt x="905071" y="406649"/>
                  </a:lnTo>
                  <a:lnTo>
                    <a:pt x="905104" y="369032"/>
                  </a:lnTo>
                  <a:lnTo>
                    <a:pt x="905259" y="333944"/>
                  </a:lnTo>
                  <a:lnTo>
                    <a:pt x="905857" y="287122"/>
                  </a:lnTo>
                  <a:lnTo>
                    <a:pt x="904789" y="273463"/>
                  </a:lnTo>
                  <a:lnTo>
                    <a:pt x="900748" y="262664"/>
                  </a:lnTo>
                  <a:lnTo>
                    <a:pt x="893301" y="253817"/>
                  </a:lnTo>
                  <a:lnTo>
                    <a:pt x="882015" y="246013"/>
                  </a:lnTo>
                  <a:lnTo>
                    <a:pt x="856853" y="231678"/>
                  </a:lnTo>
                  <a:close/>
                </a:path>
                <a:path w="906145" h="1043304" extrusionOk="0">
                  <a:moveTo>
                    <a:pt x="573018" y="300962"/>
                  </a:moveTo>
                  <a:lnTo>
                    <a:pt x="452043" y="300962"/>
                  </a:lnTo>
                  <a:lnTo>
                    <a:pt x="572401" y="301163"/>
                  </a:lnTo>
                  <a:lnTo>
                    <a:pt x="573018" y="300962"/>
                  </a:lnTo>
                  <a:close/>
                </a:path>
              </a:pathLst>
            </a:custGeom>
            <a:solidFill>
              <a:srgbClr val="43B6C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318cda8f_0_5"/>
            <p:cNvSpPr/>
            <p:nvPr/>
          </p:nvSpPr>
          <p:spPr>
            <a:xfrm>
              <a:off x="9682980" y="9952932"/>
              <a:ext cx="668020" cy="600075"/>
            </a:xfrm>
            <a:custGeom>
              <a:avLst/>
              <a:gdLst/>
              <a:ahLst/>
              <a:cxnLst/>
              <a:rect l="l" t="t" r="r" b="b"/>
              <a:pathLst>
                <a:path w="668020" h="600075" extrusionOk="0">
                  <a:moveTo>
                    <a:pt x="278582" y="598034"/>
                  </a:moveTo>
                  <a:lnTo>
                    <a:pt x="259751" y="598034"/>
                  </a:lnTo>
                  <a:lnTo>
                    <a:pt x="277310" y="599688"/>
                  </a:lnTo>
                  <a:lnTo>
                    <a:pt x="278582" y="598034"/>
                  </a:lnTo>
                  <a:close/>
                </a:path>
                <a:path w="668020" h="600075" extrusionOk="0">
                  <a:moveTo>
                    <a:pt x="286670" y="365025"/>
                  </a:moveTo>
                  <a:lnTo>
                    <a:pt x="233710" y="365025"/>
                  </a:lnTo>
                  <a:lnTo>
                    <a:pt x="236464" y="365046"/>
                  </a:lnTo>
                  <a:lnTo>
                    <a:pt x="239207" y="365664"/>
                  </a:lnTo>
                  <a:lnTo>
                    <a:pt x="242840" y="366124"/>
                  </a:lnTo>
                  <a:lnTo>
                    <a:pt x="242840" y="598620"/>
                  </a:lnTo>
                  <a:lnTo>
                    <a:pt x="251751" y="598620"/>
                  </a:lnTo>
                  <a:lnTo>
                    <a:pt x="259751" y="598034"/>
                  </a:lnTo>
                  <a:lnTo>
                    <a:pt x="278582" y="598034"/>
                  </a:lnTo>
                  <a:lnTo>
                    <a:pt x="279991" y="596201"/>
                  </a:lnTo>
                  <a:lnTo>
                    <a:pt x="279928" y="586526"/>
                  </a:lnTo>
                  <a:lnTo>
                    <a:pt x="279723" y="534548"/>
                  </a:lnTo>
                  <a:lnTo>
                    <a:pt x="279730" y="365548"/>
                  </a:lnTo>
                  <a:lnTo>
                    <a:pt x="284212" y="365287"/>
                  </a:lnTo>
                  <a:lnTo>
                    <a:pt x="286670" y="365025"/>
                  </a:lnTo>
                  <a:close/>
                </a:path>
                <a:path w="668020" h="600075" extrusionOk="0">
                  <a:moveTo>
                    <a:pt x="87588" y="257772"/>
                  </a:moveTo>
                  <a:lnTo>
                    <a:pt x="56103" y="263540"/>
                  </a:lnTo>
                  <a:lnTo>
                    <a:pt x="29517" y="279498"/>
                  </a:lnTo>
                  <a:lnTo>
                    <a:pt x="10069" y="303691"/>
                  </a:lnTo>
                  <a:lnTo>
                    <a:pt x="0" y="334167"/>
                  </a:lnTo>
                  <a:lnTo>
                    <a:pt x="1386" y="364696"/>
                  </a:lnTo>
                  <a:lnTo>
                    <a:pt x="34349" y="415911"/>
                  </a:lnTo>
                  <a:lnTo>
                    <a:pt x="94037" y="434014"/>
                  </a:lnTo>
                  <a:lnTo>
                    <a:pt x="124187" y="426590"/>
                  </a:lnTo>
                  <a:lnTo>
                    <a:pt x="149684" y="409218"/>
                  </a:lnTo>
                  <a:lnTo>
                    <a:pt x="157750" y="397181"/>
                  </a:lnTo>
                  <a:lnTo>
                    <a:pt x="87882" y="397171"/>
                  </a:lnTo>
                  <a:lnTo>
                    <a:pt x="68475" y="393289"/>
                  </a:lnTo>
                  <a:lnTo>
                    <a:pt x="52205" y="382289"/>
                  </a:lnTo>
                  <a:lnTo>
                    <a:pt x="41003" y="366047"/>
                  </a:lnTo>
                  <a:lnTo>
                    <a:pt x="36752" y="346429"/>
                  </a:lnTo>
                  <a:lnTo>
                    <a:pt x="40603" y="326241"/>
                  </a:lnTo>
                  <a:lnTo>
                    <a:pt x="51408" y="309893"/>
                  </a:lnTo>
                  <a:lnTo>
                    <a:pt x="67640" y="298918"/>
                  </a:lnTo>
                  <a:lnTo>
                    <a:pt x="87746" y="294891"/>
                  </a:lnTo>
                  <a:lnTo>
                    <a:pt x="159654" y="294891"/>
                  </a:lnTo>
                  <a:lnTo>
                    <a:pt x="158647" y="292918"/>
                  </a:lnTo>
                  <a:lnTo>
                    <a:pt x="139469" y="273985"/>
                  </a:lnTo>
                  <a:lnTo>
                    <a:pt x="115301" y="261968"/>
                  </a:lnTo>
                  <a:lnTo>
                    <a:pt x="87588" y="257772"/>
                  </a:lnTo>
                  <a:close/>
                </a:path>
                <a:path w="668020" h="600075" extrusionOk="0">
                  <a:moveTo>
                    <a:pt x="404284" y="364973"/>
                  </a:moveTo>
                  <a:lnTo>
                    <a:pt x="364344" y="364973"/>
                  </a:lnTo>
                  <a:lnTo>
                    <a:pt x="365465" y="367957"/>
                  </a:lnTo>
                  <a:lnTo>
                    <a:pt x="366470" y="370260"/>
                  </a:lnTo>
                  <a:lnTo>
                    <a:pt x="367203" y="372637"/>
                  </a:lnTo>
                  <a:lnTo>
                    <a:pt x="380597" y="398602"/>
                  </a:lnTo>
                  <a:lnTo>
                    <a:pt x="402064" y="418877"/>
                  </a:lnTo>
                  <a:lnTo>
                    <a:pt x="429616" y="431212"/>
                  </a:lnTo>
                  <a:lnTo>
                    <a:pt x="461263" y="433358"/>
                  </a:lnTo>
                  <a:lnTo>
                    <a:pt x="487528" y="426129"/>
                  </a:lnTo>
                  <a:lnTo>
                    <a:pt x="510179" y="411469"/>
                  </a:lnTo>
                  <a:lnTo>
                    <a:pt x="522113" y="397171"/>
                  </a:lnTo>
                  <a:lnTo>
                    <a:pt x="451515" y="397171"/>
                  </a:lnTo>
                  <a:lnTo>
                    <a:pt x="431729" y="393239"/>
                  </a:lnTo>
                  <a:lnTo>
                    <a:pt x="415437" y="382103"/>
                  </a:lnTo>
                  <a:lnTo>
                    <a:pt x="404476" y="365664"/>
                  </a:lnTo>
                  <a:lnTo>
                    <a:pt x="404351" y="365310"/>
                  </a:lnTo>
                  <a:lnTo>
                    <a:pt x="404284" y="364973"/>
                  </a:lnTo>
                  <a:close/>
                </a:path>
                <a:path w="668020" h="600075" extrusionOk="0">
                  <a:moveTo>
                    <a:pt x="159654" y="294891"/>
                  </a:moveTo>
                  <a:lnTo>
                    <a:pt x="87746" y="294891"/>
                  </a:lnTo>
                  <a:lnTo>
                    <a:pt x="107596" y="298800"/>
                  </a:lnTo>
                  <a:lnTo>
                    <a:pt x="123897" y="309559"/>
                  </a:lnTo>
                  <a:lnTo>
                    <a:pt x="134974" y="325508"/>
                  </a:lnTo>
                  <a:lnTo>
                    <a:pt x="139276" y="345141"/>
                  </a:lnTo>
                  <a:lnTo>
                    <a:pt x="135455" y="364696"/>
                  </a:lnTo>
                  <a:lnTo>
                    <a:pt x="135357" y="364994"/>
                  </a:lnTo>
                  <a:lnTo>
                    <a:pt x="124319" y="381412"/>
                  </a:lnTo>
                  <a:lnTo>
                    <a:pt x="107901" y="392776"/>
                  </a:lnTo>
                  <a:lnTo>
                    <a:pt x="87934" y="397181"/>
                  </a:lnTo>
                  <a:lnTo>
                    <a:pt x="157757" y="397171"/>
                  </a:lnTo>
                  <a:lnTo>
                    <a:pt x="167251" y="383004"/>
                  </a:lnTo>
                  <a:lnTo>
                    <a:pt x="172373" y="373378"/>
                  </a:lnTo>
                  <a:lnTo>
                    <a:pt x="178541" y="367432"/>
                  </a:lnTo>
                  <a:lnTo>
                    <a:pt x="186378" y="364696"/>
                  </a:lnTo>
                  <a:lnTo>
                    <a:pt x="404229" y="364696"/>
                  </a:lnTo>
                  <a:lnTo>
                    <a:pt x="400375" y="345361"/>
                  </a:lnTo>
                  <a:lnTo>
                    <a:pt x="403841" y="328241"/>
                  </a:lnTo>
                  <a:lnTo>
                    <a:pt x="178046" y="328241"/>
                  </a:lnTo>
                  <a:lnTo>
                    <a:pt x="174130" y="326241"/>
                  </a:lnTo>
                  <a:lnTo>
                    <a:pt x="171387" y="317864"/>
                  </a:lnTo>
                  <a:lnTo>
                    <a:pt x="159654" y="294891"/>
                  </a:lnTo>
                  <a:close/>
                </a:path>
                <a:path w="668020" h="600075" extrusionOk="0">
                  <a:moveTo>
                    <a:pt x="522460" y="294891"/>
                  </a:moveTo>
                  <a:lnTo>
                    <a:pt x="451295" y="294891"/>
                  </a:lnTo>
                  <a:lnTo>
                    <a:pt x="471130" y="298800"/>
                  </a:lnTo>
                  <a:lnTo>
                    <a:pt x="487462" y="309559"/>
                  </a:lnTo>
                  <a:lnTo>
                    <a:pt x="498558" y="325508"/>
                  </a:lnTo>
                  <a:lnTo>
                    <a:pt x="502864" y="345141"/>
                  </a:lnTo>
                  <a:lnTo>
                    <a:pt x="499037" y="364696"/>
                  </a:lnTo>
                  <a:lnTo>
                    <a:pt x="498939" y="364994"/>
                  </a:lnTo>
                  <a:lnTo>
                    <a:pt x="487924" y="381412"/>
                  </a:lnTo>
                  <a:lnTo>
                    <a:pt x="471485" y="392787"/>
                  </a:lnTo>
                  <a:lnTo>
                    <a:pt x="451515" y="397171"/>
                  </a:lnTo>
                  <a:lnTo>
                    <a:pt x="522113" y="397171"/>
                  </a:lnTo>
                  <a:lnTo>
                    <a:pt x="527508" y="390707"/>
                  </a:lnTo>
                  <a:lnTo>
                    <a:pt x="537759" y="365287"/>
                  </a:lnTo>
                  <a:lnTo>
                    <a:pt x="537832" y="364696"/>
                  </a:lnTo>
                  <a:lnTo>
                    <a:pt x="539410" y="337189"/>
                  </a:lnTo>
                  <a:lnTo>
                    <a:pt x="532313" y="310404"/>
                  </a:lnTo>
                  <a:lnTo>
                    <a:pt x="522460" y="294891"/>
                  </a:lnTo>
                  <a:close/>
                </a:path>
                <a:path w="668020" h="600075" extrusionOk="0">
                  <a:moveTo>
                    <a:pt x="404229" y="364696"/>
                  </a:moveTo>
                  <a:lnTo>
                    <a:pt x="186378" y="364696"/>
                  </a:lnTo>
                  <a:lnTo>
                    <a:pt x="196507" y="364700"/>
                  </a:lnTo>
                  <a:lnTo>
                    <a:pt x="205758" y="365287"/>
                  </a:lnTo>
                  <a:lnTo>
                    <a:pt x="215065" y="365310"/>
                  </a:lnTo>
                  <a:lnTo>
                    <a:pt x="224394" y="365110"/>
                  </a:lnTo>
                  <a:lnTo>
                    <a:pt x="286670" y="365025"/>
                  </a:lnTo>
                  <a:lnTo>
                    <a:pt x="286965" y="364994"/>
                  </a:lnTo>
                  <a:lnTo>
                    <a:pt x="404284" y="364973"/>
                  </a:lnTo>
                  <a:lnTo>
                    <a:pt x="404229" y="364696"/>
                  </a:lnTo>
                  <a:close/>
                </a:path>
                <a:path w="668020" h="600075" extrusionOk="0">
                  <a:moveTo>
                    <a:pt x="213638" y="327675"/>
                  </a:moveTo>
                  <a:lnTo>
                    <a:pt x="199817" y="327713"/>
                  </a:lnTo>
                  <a:lnTo>
                    <a:pt x="186140" y="327990"/>
                  </a:lnTo>
                  <a:lnTo>
                    <a:pt x="178046" y="328241"/>
                  </a:lnTo>
                  <a:lnTo>
                    <a:pt x="403841" y="328241"/>
                  </a:lnTo>
                  <a:lnTo>
                    <a:pt x="403930" y="327801"/>
                  </a:lnTo>
                  <a:lnTo>
                    <a:pt x="242243" y="327801"/>
                  </a:lnTo>
                  <a:lnTo>
                    <a:pt x="213638" y="327675"/>
                  </a:lnTo>
                  <a:close/>
                </a:path>
                <a:path w="668020" h="600075" extrusionOk="0">
                  <a:moveTo>
                    <a:pt x="368172" y="69292"/>
                  </a:moveTo>
                  <a:lnTo>
                    <a:pt x="242243" y="69317"/>
                  </a:lnTo>
                  <a:lnTo>
                    <a:pt x="242243" y="327801"/>
                  </a:lnTo>
                  <a:lnTo>
                    <a:pt x="403930" y="327798"/>
                  </a:lnTo>
                  <a:lnTo>
                    <a:pt x="320707" y="327798"/>
                  </a:lnTo>
                  <a:lnTo>
                    <a:pt x="280567" y="327770"/>
                  </a:lnTo>
                  <a:lnTo>
                    <a:pt x="280567" y="107232"/>
                  </a:lnTo>
                  <a:lnTo>
                    <a:pt x="282787" y="106907"/>
                  </a:lnTo>
                  <a:lnTo>
                    <a:pt x="284200" y="106530"/>
                  </a:lnTo>
                  <a:lnTo>
                    <a:pt x="531875" y="106331"/>
                  </a:lnTo>
                  <a:lnTo>
                    <a:pt x="527942" y="87222"/>
                  </a:lnTo>
                  <a:lnTo>
                    <a:pt x="531661" y="69495"/>
                  </a:lnTo>
                  <a:lnTo>
                    <a:pt x="488529" y="69495"/>
                  </a:lnTo>
                  <a:lnTo>
                    <a:pt x="368172" y="69292"/>
                  </a:lnTo>
                  <a:close/>
                </a:path>
                <a:path w="668020" h="600075" extrusionOk="0">
                  <a:moveTo>
                    <a:pt x="457356" y="257659"/>
                  </a:moveTo>
                  <a:lnTo>
                    <a:pt x="419847" y="263169"/>
                  </a:lnTo>
                  <a:lnTo>
                    <a:pt x="388198" y="284315"/>
                  </a:lnTo>
                  <a:lnTo>
                    <a:pt x="367098" y="319267"/>
                  </a:lnTo>
                  <a:lnTo>
                    <a:pt x="365988" y="322471"/>
                  </a:lnTo>
                  <a:lnTo>
                    <a:pt x="362837" y="327351"/>
                  </a:lnTo>
                  <a:lnTo>
                    <a:pt x="360564" y="327403"/>
                  </a:lnTo>
                  <a:lnTo>
                    <a:pt x="320707" y="327798"/>
                  </a:lnTo>
                  <a:lnTo>
                    <a:pt x="403930" y="327798"/>
                  </a:lnTo>
                  <a:lnTo>
                    <a:pt x="404380" y="325576"/>
                  </a:lnTo>
                  <a:lnTo>
                    <a:pt x="415221" y="309559"/>
                  </a:lnTo>
                  <a:lnTo>
                    <a:pt x="431369" y="298826"/>
                  </a:lnTo>
                  <a:lnTo>
                    <a:pt x="451295" y="294891"/>
                  </a:lnTo>
                  <a:lnTo>
                    <a:pt x="522460" y="294891"/>
                  </a:lnTo>
                  <a:lnTo>
                    <a:pt x="517520" y="287113"/>
                  </a:lnTo>
                  <a:lnTo>
                    <a:pt x="496037" y="269614"/>
                  </a:lnTo>
                  <a:lnTo>
                    <a:pt x="457356" y="257659"/>
                  </a:lnTo>
                  <a:close/>
                </a:path>
                <a:path w="668020" h="600075" extrusionOk="0">
                  <a:moveTo>
                    <a:pt x="531875" y="106331"/>
                  </a:moveTo>
                  <a:lnTo>
                    <a:pt x="491346" y="106331"/>
                  </a:lnTo>
                  <a:lnTo>
                    <a:pt x="493409" y="108918"/>
                  </a:lnTo>
                  <a:lnTo>
                    <a:pt x="495335" y="114687"/>
                  </a:lnTo>
                  <a:lnTo>
                    <a:pt x="511352" y="143752"/>
                  </a:lnTo>
                  <a:lnTo>
                    <a:pt x="535758" y="164382"/>
                  </a:lnTo>
                  <a:lnTo>
                    <a:pt x="565669" y="174976"/>
                  </a:lnTo>
                  <a:lnTo>
                    <a:pt x="598201" y="173931"/>
                  </a:lnTo>
                  <a:lnTo>
                    <a:pt x="627177" y="161818"/>
                  </a:lnTo>
                  <a:lnTo>
                    <a:pt x="649489" y="141161"/>
                  </a:lnTo>
                  <a:lnTo>
                    <a:pt x="650615" y="138990"/>
                  </a:lnTo>
                  <a:lnTo>
                    <a:pt x="579532" y="138990"/>
                  </a:lnTo>
                  <a:lnTo>
                    <a:pt x="559744" y="134930"/>
                  </a:lnTo>
                  <a:lnTo>
                    <a:pt x="543276" y="123669"/>
                  </a:lnTo>
                  <a:lnTo>
                    <a:pt x="532111" y="107232"/>
                  </a:lnTo>
                  <a:lnTo>
                    <a:pt x="531985" y="106864"/>
                  </a:lnTo>
                  <a:lnTo>
                    <a:pt x="531875" y="106331"/>
                  </a:lnTo>
                  <a:close/>
                </a:path>
                <a:path w="668020" h="600075" extrusionOk="0">
                  <a:moveTo>
                    <a:pt x="650165" y="36648"/>
                  </a:moveTo>
                  <a:lnTo>
                    <a:pt x="579165" y="36648"/>
                  </a:lnTo>
                  <a:lnTo>
                    <a:pt x="599087" y="40551"/>
                  </a:lnTo>
                  <a:lnTo>
                    <a:pt x="615371" y="51271"/>
                  </a:lnTo>
                  <a:lnTo>
                    <a:pt x="626405" y="67232"/>
                  </a:lnTo>
                  <a:lnTo>
                    <a:pt x="630577" y="86855"/>
                  </a:lnTo>
                  <a:lnTo>
                    <a:pt x="626740" y="106454"/>
                  </a:lnTo>
                  <a:lnTo>
                    <a:pt x="626631" y="106907"/>
                  </a:lnTo>
                  <a:lnTo>
                    <a:pt x="615688" y="123407"/>
                  </a:lnTo>
                  <a:lnTo>
                    <a:pt x="599399" y="134708"/>
                  </a:lnTo>
                  <a:lnTo>
                    <a:pt x="579532" y="138990"/>
                  </a:lnTo>
                  <a:lnTo>
                    <a:pt x="650615" y="138990"/>
                  </a:lnTo>
                  <a:lnTo>
                    <a:pt x="663533" y="114071"/>
                  </a:lnTo>
                  <a:lnTo>
                    <a:pt x="667707" y="82657"/>
                  </a:lnTo>
                  <a:lnTo>
                    <a:pt x="660998" y="53328"/>
                  </a:lnTo>
                  <a:lnTo>
                    <a:pt x="650165" y="36648"/>
                  </a:lnTo>
                  <a:close/>
                </a:path>
                <a:path w="668020" h="600075" extrusionOk="0">
                  <a:moveTo>
                    <a:pt x="591803" y="0"/>
                  </a:moveTo>
                  <a:lnTo>
                    <a:pt x="533605" y="11986"/>
                  </a:lnTo>
                  <a:lnTo>
                    <a:pt x="496351" y="58511"/>
                  </a:lnTo>
                  <a:lnTo>
                    <a:pt x="493210" y="67956"/>
                  </a:lnTo>
                  <a:lnTo>
                    <a:pt x="488529" y="69495"/>
                  </a:lnTo>
                  <a:lnTo>
                    <a:pt x="531661" y="69495"/>
                  </a:lnTo>
                  <a:lnTo>
                    <a:pt x="532059" y="67594"/>
                  </a:lnTo>
                  <a:lnTo>
                    <a:pt x="543081" y="51525"/>
                  </a:lnTo>
                  <a:lnTo>
                    <a:pt x="559339" y="40661"/>
                  </a:lnTo>
                  <a:lnTo>
                    <a:pt x="579165" y="36648"/>
                  </a:lnTo>
                  <a:lnTo>
                    <a:pt x="650165" y="36648"/>
                  </a:lnTo>
                  <a:lnTo>
                    <a:pt x="644715" y="28256"/>
                  </a:lnTo>
                  <a:lnTo>
                    <a:pt x="620953" y="9721"/>
                  </a:lnTo>
                  <a:lnTo>
                    <a:pt x="591803" y="0"/>
                  </a:lnTo>
                  <a:close/>
                </a:path>
              </a:pathLst>
            </a:custGeom>
            <a:solidFill>
              <a:srgbClr val="434D5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318cda8f_0_5"/>
            <p:cNvSpPr/>
            <p:nvPr/>
          </p:nvSpPr>
          <p:spPr>
            <a:xfrm>
              <a:off x="10210919" y="9989582"/>
              <a:ext cx="102600" cy="1023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318cda8f_0_5"/>
            <p:cNvSpPr/>
            <p:nvPr/>
          </p:nvSpPr>
          <p:spPr>
            <a:xfrm>
              <a:off x="10083363" y="10247823"/>
              <a:ext cx="102600" cy="1023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318cda8f_0_5"/>
            <p:cNvSpPr/>
            <p:nvPr/>
          </p:nvSpPr>
          <p:spPr>
            <a:xfrm>
              <a:off x="9719733" y="10247823"/>
              <a:ext cx="102600" cy="1023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AB89FCF-9C3F-49A6-A7A5-2AFCA6462E14}"/>
              </a:ext>
            </a:extLst>
          </p:cNvPr>
          <p:cNvSpPr txBox="1"/>
          <p:nvPr/>
        </p:nvSpPr>
        <p:spPr>
          <a:xfrm>
            <a:off x="1380744" y="289596"/>
            <a:ext cx="7214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CCCC"/>
                </a:solidFill>
              </a:rPr>
              <a:t>Second Approach: Object Detection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B1FFF8-6965-42AE-AA29-57B593BDD806}"/>
              </a:ext>
            </a:extLst>
          </p:cNvPr>
          <p:cNvSpPr txBox="1"/>
          <p:nvPr/>
        </p:nvSpPr>
        <p:spPr>
          <a:xfrm>
            <a:off x="1380744" y="870671"/>
            <a:ext cx="75529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When comparing the output to what I wanted, I noticed that the way a human identifies objects in an image is much similar to the way object detection works. Let's consider the YOLO model for this: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7CD70-2D4D-451A-8B6F-E2A6179B4715}"/>
              </a:ext>
            </a:extLst>
          </p:cNvPr>
          <p:cNvSpPr txBox="1"/>
          <p:nvPr/>
        </p:nvSpPr>
        <p:spPr>
          <a:xfrm>
            <a:off x="1633538" y="1936999"/>
            <a:ext cx="2095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YOLO (V3 - 2018)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38A14913-2CC6-4A79-87D5-BEACAAE3A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942" y="2679142"/>
            <a:ext cx="2390531" cy="1593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788CC26-7A56-4AC0-A0D0-C7444E882C70}"/>
              </a:ext>
            </a:extLst>
          </p:cNvPr>
          <p:cNvCxnSpPr/>
          <p:nvPr/>
        </p:nvCxnSpPr>
        <p:spPr>
          <a:xfrm>
            <a:off x="4048125" y="3543299"/>
            <a:ext cx="5715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B80D96D0-EC02-41F8-99D8-BA77658C2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277" y="2679141"/>
            <a:ext cx="2390531" cy="1593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EBBF8D-6D55-4D70-B020-C40B99154314}"/>
              </a:ext>
            </a:extLst>
          </p:cNvPr>
          <p:cNvSpPr/>
          <p:nvPr/>
        </p:nvSpPr>
        <p:spPr>
          <a:xfrm>
            <a:off x="7356064" y="2640165"/>
            <a:ext cx="1131376" cy="16716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{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'car’, 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'motorbike’, 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'person’</a:t>
            </a:r>
          </a:p>
          <a:p>
            <a:pPr algn="ctr"/>
            <a:r>
              <a:rPr lang="en-US" sz="600" dirty="0">
                <a:solidFill>
                  <a:sysClr val="windowText" lastClr="000000"/>
                </a:solidFill>
              </a:rPr>
              <a:t>}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15629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69B059-1048-4873-8710-9FA7B36280BE}"/>
              </a:ext>
            </a:extLst>
          </p:cNvPr>
          <p:cNvSpPr txBox="1"/>
          <p:nvPr/>
        </p:nvSpPr>
        <p:spPr>
          <a:xfrm>
            <a:off x="185737" y="1418309"/>
            <a:ext cx="875823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33CCCC"/>
                </a:solidFill>
              </a:rPr>
              <a:t>Philosophical Question!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9401E-2FEC-411B-BCDD-988F9DEE7455}"/>
              </a:ext>
            </a:extLst>
          </p:cNvPr>
          <p:cNvSpPr txBox="1"/>
          <p:nvPr/>
        </p:nvSpPr>
        <p:spPr>
          <a:xfrm>
            <a:off x="1085849" y="2571750"/>
            <a:ext cx="697230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Should we focus on creating models that mimic the way humans think?</a:t>
            </a:r>
          </a:p>
        </p:txBody>
      </p:sp>
    </p:spTree>
    <p:extLst>
      <p:ext uri="{BB962C8B-B14F-4D97-AF65-F5344CB8AC3E}">
        <p14:creationId xmlns:p14="http://schemas.microsoft.com/office/powerpoint/2010/main" val="349918876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984</Words>
  <Application>Microsoft Office PowerPoint</Application>
  <PresentationFormat>On-screen Show (16:9)</PresentationFormat>
  <Paragraphs>130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Roboto</vt:lpstr>
      <vt:lpstr>Arial</vt:lpstr>
      <vt:lpstr>Simple Light</vt:lpstr>
      <vt:lpstr>Personal Project Image Similarity Carlo di Francescantonio Torrado </vt:lpstr>
      <vt:lpstr>Scope of the Project</vt:lpstr>
      <vt:lpstr>PowerPoint Presentation</vt:lpstr>
      <vt:lpstr>PowerPoint Presentation</vt:lpstr>
      <vt:lpstr>Deep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Project</vt:lpstr>
      <vt:lpstr>PowerPoint Presentation</vt:lpstr>
      <vt:lpstr>PowerPoint Presentation</vt:lpstr>
      <vt:lpstr>The Dataset</vt:lpstr>
      <vt:lpstr>PowerPoint Presentation</vt:lpstr>
      <vt:lpstr>PowerPoint Presentation</vt:lpstr>
      <vt:lpstr>PowerPoint Presentation</vt:lpstr>
      <vt:lpstr>Deployment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Project Image Similarity Carlo di Francescantonio Torrado </dc:title>
  <dc:creator>Carlo Di Francescantonio Torrado</dc:creator>
  <cp:lastModifiedBy>Carlo Di Francescantonio Torrado</cp:lastModifiedBy>
  <cp:revision>4</cp:revision>
  <dcterms:modified xsi:type="dcterms:W3CDTF">2021-11-03T21:11:34Z</dcterms:modified>
</cp:coreProperties>
</file>